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Lst>
  <p:notesMasterIdLst>
    <p:notesMasterId r:id="rId40"/>
  </p:notesMasterIdLst>
  <p:sldIdLst>
    <p:sldId id="266" r:id="rId8"/>
    <p:sldId id="269" r:id="rId9"/>
    <p:sldId id="267" r:id="rId10"/>
    <p:sldId id="264" r:id="rId11"/>
    <p:sldId id="268" r:id="rId12"/>
    <p:sldId id="265" r:id="rId13"/>
    <p:sldId id="263" r:id="rId14"/>
    <p:sldId id="257" r:id="rId15"/>
    <p:sldId id="258" r:id="rId16"/>
    <p:sldId id="260" r:id="rId17"/>
    <p:sldId id="261" r:id="rId18"/>
    <p:sldId id="259" r:id="rId19"/>
    <p:sldId id="270" r:id="rId20"/>
    <p:sldId id="271" r:id="rId21"/>
    <p:sldId id="272" r:id="rId22"/>
    <p:sldId id="273" r:id="rId23"/>
    <p:sldId id="274" r:id="rId24"/>
    <p:sldId id="287" r:id="rId25"/>
    <p:sldId id="288" r:id="rId26"/>
    <p:sldId id="289" r:id="rId27"/>
    <p:sldId id="275" r:id="rId28"/>
    <p:sldId id="276" r:id="rId29"/>
    <p:sldId id="277" r:id="rId30"/>
    <p:sldId id="278" r:id="rId31"/>
    <p:sldId id="262" r:id="rId32"/>
    <p:sldId id="279" r:id="rId33"/>
    <p:sldId id="280" r:id="rId34"/>
    <p:sldId id="281" r:id="rId35"/>
    <p:sldId id="282" r:id="rId36"/>
    <p:sldId id="284" r:id="rId37"/>
    <p:sldId id="283" r:id="rId38"/>
    <p:sldId id="285" r:id="rId3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72" d="100"/>
          <a:sy n="72" d="100"/>
        </p:scale>
        <p:origin x="77" y="154"/>
      </p:cViewPr>
      <p:guideLst/>
    </p:cSldViewPr>
  </p:slideViewPr>
  <p:notesTextViewPr>
    <p:cViewPr>
      <p:scale>
        <a:sx n="1" d="1"/>
        <a:sy n="1" d="1"/>
      </p:scale>
      <p:origin x="0" y="0"/>
    </p:cViewPr>
  </p:notesTextViewPr>
  <p:sorterViewPr>
    <p:cViewPr varScale="1">
      <p:scale>
        <a:sx n="100" d="100"/>
        <a:sy n="100" d="100"/>
      </p:scale>
      <p:origin x="0" y="-106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7D4767A3-D623-404D-ADA5-64CDF35C43CF}" type="datetimeFigureOut">
              <a:rPr lang="en-US" smtClean="0"/>
              <a:t>11/19/2015</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B52B45C1-9270-402F-8EB2-E3E2AD5D8964}" type="slidenum">
              <a:rPr lang="en-US" smtClean="0"/>
              <a:t>‹#›</a:t>
            </a:fld>
            <a:endParaRPr lang="en-US"/>
          </a:p>
        </p:txBody>
      </p:sp>
    </p:spTree>
    <p:extLst>
      <p:ext uri="{BB962C8B-B14F-4D97-AF65-F5344CB8AC3E}">
        <p14:creationId xmlns:p14="http://schemas.microsoft.com/office/powerpoint/2010/main" val="3486425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046AF-E3FA-4431-878E-8C6D7C7742AA}" type="slidenum">
              <a:rPr lang="en-US" altLang="en-US">
                <a:solidFill>
                  <a:srgbClr val="000000"/>
                </a:solidFill>
              </a:rPr>
              <a:pPr/>
              <a:t>7</a:t>
            </a:fld>
            <a:endParaRPr lang="en-US" altLang="en-US">
              <a:solidFill>
                <a:srgbClr val="000000"/>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34720" y="4387136"/>
            <a:ext cx="5140960" cy="4156234"/>
          </a:xfrm>
        </p:spPr>
        <p:txBody>
          <a:bodyPr/>
          <a:lstStyle/>
          <a:p>
            <a:r>
              <a:rPr lang="en-US" altLang="en-US"/>
              <a:t> An important characteristic of the gp41 cytoplasmic domain in lentiviruses is that is very long comparing with the other retroviruses and the function of this long cytoplasmic tail are not completely understood.</a:t>
            </a:r>
          </a:p>
          <a:p>
            <a:endParaRPr lang="en-US" altLang="en-US"/>
          </a:p>
        </p:txBody>
      </p:sp>
    </p:spTree>
    <p:extLst>
      <p:ext uri="{BB962C8B-B14F-4D97-AF65-F5344CB8AC3E}">
        <p14:creationId xmlns:p14="http://schemas.microsoft.com/office/powerpoint/2010/main" val="122735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8196C70-992F-42D0-ABF2-9FA825AA7E3B}" type="slidenum">
              <a:rPr lang="en-US" altLang="en-US" sz="1200">
                <a:latin typeface="Times" panose="02020603050405020304" pitchFamily="18" charset="0"/>
              </a:rPr>
              <a:pPr/>
              <a:t>8</a:t>
            </a:fld>
            <a:endParaRPr lang="en-US" altLang="en-US" sz="1200">
              <a:latin typeface="Times" panose="02020603050405020304" pitchFamily="18" charset="0"/>
            </a:endParaRPr>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panose="02020603050405020304" pitchFamily="18" charset="0"/>
            </a:endParaRPr>
          </a:p>
        </p:txBody>
      </p:sp>
    </p:spTree>
    <p:extLst>
      <p:ext uri="{BB962C8B-B14F-4D97-AF65-F5344CB8AC3E}">
        <p14:creationId xmlns:p14="http://schemas.microsoft.com/office/powerpoint/2010/main" val="337181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E6CC4B-BCBE-436D-AC07-8D598D85918A}"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146056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6CC4B-BCBE-436D-AC07-8D598D85918A}"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79922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6CC4B-BCBE-436D-AC07-8D598D85918A}"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268857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34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defRPr>
            </a:lvl1pPr>
          </a:lstStyle>
          <a:p>
            <a:pPr>
              <a:defRPr/>
            </a:pPr>
            <a:fld id="{8CD78B58-12CF-4644-BC0E-533C9437D8E9}" type="datetimeFigureOut">
              <a:rPr lang="en-US"/>
              <a:pPr>
                <a:defRPr/>
              </a:pPr>
              <a:t>11/19/2015</a:t>
            </a:fld>
            <a:endParaRPr lang="en-US"/>
          </a:p>
        </p:txBody>
      </p:sp>
      <p:sp>
        <p:nvSpPr>
          <p:cNvPr id="3"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Arial" pitchFamily="34" charset="0"/>
              </a:defRPr>
            </a:lvl1pPr>
          </a:lstStyle>
          <a:p>
            <a:pPr>
              <a:defRPr/>
            </a:pPr>
            <a:fld id="{ABDAD0D9-8AB2-4680-99C0-A6C00AC7127B}" type="slidenum">
              <a:rPr lang="en-US"/>
              <a:pPr>
                <a:defRPr/>
              </a:pPr>
              <a:t>‹#›</a:t>
            </a:fld>
            <a:endParaRPr lang="en-US"/>
          </a:p>
        </p:txBody>
      </p:sp>
    </p:spTree>
    <p:extLst>
      <p:ext uri="{BB962C8B-B14F-4D97-AF65-F5344CB8AC3E}">
        <p14:creationId xmlns:p14="http://schemas.microsoft.com/office/powerpoint/2010/main" val="3272872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7AD2F977-E1D2-48BC-B8B2-6DAA56E76086}" type="datetimeFigureOut">
              <a:rPr lang="en-US"/>
              <a:pPr>
                <a:defRPr/>
              </a:pPr>
              <a:t>11/19/2015</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E2A1AFBF-28A6-4D13-AE4C-2980EA43B5FC}" type="slidenum">
              <a:rPr lang="en-US"/>
              <a:pPr>
                <a:defRPr/>
              </a:pPr>
              <a:t>‹#›</a:t>
            </a:fld>
            <a:endParaRPr lang="en-US"/>
          </a:p>
        </p:txBody>
      </p:sp>
    </p:spTree>
    <p:extLst>
      <p:ext uri="{BB962C8B-B14F-4D97-AF65-F5344CB8AC3E}">
        <p14:creationId xmlns:p14="http://schemas.microsoft.com/office/powerpoint/2010/main" val="2657990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7AD2F977-E1D2-48BC-B8B2-6DAA56E76086}" type="datetimeFigureOut">
              <a:rPr lang="en-US"/>
              <a:pPr>
                <a:defRPr/>
              </a:pPr>
              <a:t>11/19/2015</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E2A1AFBF-28A6-4D13-AE4C-2980EA43B5FC}" type="slidenum">
              <a:rPr lang="en-US"/>
              <a:pPr>
                <a:defRPr/>
              </a:pPr>
              <a:t>‹#›</a:t>
            </a:fld>
            <a:endParaRPr lang="en-US"/>
          </a:p>
        </p:txBody>
      </p:sp>
    </p:spTree>
    <p:extLst>
      <p:ext uri="{BB962C8B-B14F-4D97-AF65-F5344CB8AC3E}">
        <p14:creationId xmlns:p14="http://schemas.microsoft.com/office/powerpoint/2010/main" val="1310507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4C1ED7-DB68-47FA-987D-40D9E8A571B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534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7CF928B-3B86-4CD3-B127-EDCA4DD5B8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793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6CC4B-BCBE-436D-AC07-8D598D85918A}"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358435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6CC4B-BCBE-436D-AC07-8D598D85918A}"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8203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E6CC4B-BCBE-436D-AC07-8D598D85918A}"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231621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6CC4B-BCBE-436D-AC07-8D598D85918A}"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70047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6CC4B-BCBE-436D-AC07-8D598D85918A}"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229418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6CC4B-BCBE-436D-AC07-8D598D85918A}"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48974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6CC4B-BCBE-436D-AC07-8D598D85918A}"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382712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6CC4B-BCBE-436D-AC07-8D598D85918A}"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5BC38-F386-4C12-BB3B-D8DCAE19687F}" type="slidenum">
              <a:rPr lang="en-US" smtClean="0"/>
              <a:t>‹#›</a:t>
            </a:fld>
            <a:endParaRPr lang="en-US"/>
          </a:p>
        </p:txBody>
      </p:sp>
    </p:spTree>
    <p:extLst>
      <p:ext uri="{BB962C8B-B14F-4D97-AF65-F5344CB8AC3E}">
        <p14:creationId xmlns:p14="http://schemas.microsoft.com/office/powerpoint/2010/main" val="40515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6CC4B-BCBE-436D-AC07-8D598D85918A}" type="datetimeFigureOut">
              <a:rPr lang="en-US" smtClean="0"/>
              <a:t>11/19/2015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5BC38-F386-4C12-BB3B-D8DCAE19687F}" type="slidenum">
              <a:rPr lang="en-US" smtClean="0"/>
              <a:t>‹#›</a:t>
            </a:fld>
            <a:endParaRPr lang="en-US"/>
          </a:p>
        </p:txBody>
      </p:sp>
    </p:spTree>
    <p:extLst>
      <p:ext uri="{BB962C8B-B14F-4D97-AF65-F5344CB8AC3E}">
        <p14:creationId xmlns:p14="http://schemas.microsoft.com/office/powerpoint/2010/main" val="2097713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1" y="385764"/>
            <a:ext cx="12179300" cy="6188075"/>
            <a:chOff x="0" y="243"/>
            <a:chExt cx="6473" cy="3898"/>
          </a:xfrm>
        </p:grpSpPr>
        <p:grpSp>
          <p:nvGrpSpPr>
            <p:cNvPr id="25603" name="Group 3"/>
            <p:cNvGrpSpPr>
              <a:grpSpLocks/>
            </p:cNvGrpSpPr>
            <p:nvPr/>
          </p:nvGrpSpPr>
          <p:grpSpPr bwMode="auto">
            <a:xfrm>
              <a:off x="0" y="243"/>
              <a:ext cx="685" cy="288"/>
              <a:chOff x="0" y="243"/>
              <a:chExt cx="685" cy="288"/>
            </a:xfrm>
          </p:grpSpPr>
          <p:sp>
            <p:nvSpPr>
              <p:cNvPr id="25604" name="Freeform 4"/>
              <p:cNvSpPr>
                <a:spLocks/>
              </p:cNvSpPr>
              <p:nvPr/>
            </p:nvSpPr>
            <p:spPr bwMode="auto">
              <a:xfrm>
                <a:off x="0" y="243"/>
                <a:ext cx="227" cy="288"/>
              </a:xfrm>
              <a:custGeom>
                <a:avLst/>
                <a:gdLst>
                  <a:gd name="T0" fmla="*/ 0 w 227"/>
                  <a:gd name="T1" fmla="*/ 0 h 288"/>
                  <a:gd name="T2" fmla="*/ 226 w 227"/>
                  <a:gd name="T3" fmla="*/ 0 h 288"/>
                  <a:gd name="T4" fmla="*/ 186 w 227"/>
                  <a:gd name="T5" fmla="*/ 287 h 288"/>
                  <a:gd name="T6" fmla="*/ 0 w 227"/>
                  <a:gd name="T7" fmla="*/ 287 h 288"/>
                  <a:gd name="T8" fmla="*/ 0 w 227"/>
                  <a:gd name="T9" fmla="*/ 0 h 288"/>
                </a:gdLst>
                <a:ahLst/>
                <a:cxnLst>
                  <a:cxn ang="0">
                    <a:pos x="T0" y="T1"/>
                  </a:cxn>
                  <a:cxn ang="0">
                    <a:pos x="T2" y="T3"/>
                  </a:cxn>
                  <a:cxn ang="0">
                    <a:pos x="T4" y="T5"/>
                  </a:cxn>
                  <a:cxn ang="0">
                    <a:pos x="T6" y="T7"/>
                  </a:cxn>
                  <a:cxn ang="0">
                    <a:pos x="T8" y="T9"/>
                  </a:cxn>
                </a:cxnLst>
                <a:rect l="0" t="0" r="r" b="b"/>
                <a:pathLst>
                  <a:path w="227" h="288">
                    <a:moveTo>
                      <a:pt x="0" y="0"/>
                    </a:moveTo>
                    <a:lnTo>
                      <a:pt x="226" y="0"/>
                    </a:lnTo>
                    <a:lnTo>
                      <a:pt x="186" y="287"/>
                    </a:lnTo>
                    <a:lnTo>
                      <a:pt x="0" y="287"/>
                    </a:lnTo>
                    <a:lnTo>
                      <a:pt x="0" y="0"/>
                    </a:lnTo>
                  </a:path>
                </a:pathLst>
              </a:cu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srgbClr val="FFFFFF"/>
                  </a:solidFill>
                </a:endParaRPr>
              </a:p>
            </p:txBody>
          </p:sp>
          <p:sp>
            <p:nvSpPr>
              <p:cNvPr id="25605" name="Freeform 5"/>
              <p:cNvSpPr>
                <a:spLocks/>
              </p:cNvSpPr>
              <p:nvPr/>
            </p:nvSpPr>
            <p:spPr bwMode="auto">
              <a:xfrm>
                <a:off x="210" y="243"/>
                <a:ext cx="188" cy="288"/>
              </a:xfrm>
              <a:custGeom>
                <a:avLst/>
                <a:gdLst>
                  <a:gd name="T0" fmla="*/ 39 w 188"/>
                  <a:gd name="T1" fmla="*/ 0 h 288"/>
                  <a:gd name="T2" fmla="*/ 0 w 188"/>
                  <a:gd name="T3" fmla="*/ 287 h 288"/>
                  <a:gd name="T4" fmla="*/ 148 w 188"/>
                  <a:gd name="T5" fmla="*/ 287 h 288"/>
                  <a:gd name="T6" fmla="*/ 187 w 188"/>
                  <a:gd name="T7" fmla="*/ 0 h 288"/>
                  <a:gd name="T8" fmla="*/ 39 w 188"/>
                  <a:gd name="T9" fmla="*/ 0 h 288"/>
                </a:gdLst>
                <a:ahLst/>
                <a:cxnLst>
                  <a:cxn ang="0">
                    <a:pos x="T0" y="T1"/>
                  </a:cxn>
                  <a:cxn ang="0">
                    <a:pos x="T2" y="T3"/>
                  </a:cxn>
                  <a:cxn ang="0">
                    <a:pos x="T4" y="T5"/>
                  </a:cxn>
                  <a:cxn ang="0">
                    <a:pos x="T6" y="T7"/>
                  </a:cxn>
                  <a:cxn ang="0">
                    <a:pos x="T8" y="T9"/>
                  </a:cxn>
                </a:cxnLst>
                <a:rect l="0" t="0" r="r" b="b"/>
                <a:pathLst>
                  <a:path w="188" h="288">
                    <a:moveTo>
                      <a:pt x="39" y="0"/>
                    </a:moveTo>
                    <a:lnTo>
                      <a:pt x="0" y="287"/>
                    </a:lnTo>
                    <a:lnTo>
                      <a:pt x="148" y="287"/>
                    </a:lnTo>
                    <a:lnTo>
                      <a:pt x="187" y="0"/>
                    </a:lnTo>
                    <a:lnTo>
                      <a:pt x="39" y="0"/>
                    </a:lnTo>
                  </a:path>
                </a:pathLst>
              </a:cu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srgbClr val="FFFFFF"/>
                  </a:solidFill>
                </a:endParaRPr>
              </a:p>
            </p:txBody>
          </p:sp>
          <p:sp>
            <p:nvSpPr>
              <p:cNvPr id="25606" name="Freeform 6"/>
              <p:cNvSpPr>
                <a:spLocks/>
              </p:cNvSpPr>
              <p:nvPr/>
            </p:nvSpPr>
            <p:spPr bwMode="auto">
              <a:xfrm>
                <a:off x="379" y="243"/>
                <a:ext cx="156" cy="288"/>
              </a:xfrm>
              <a:custGeom>
                <a:avLst/>
                <a:gdLst>
                  <a:gd name="T0" fmla="*/ 39 w 156"/>
                  <a:gd name="T1" fmla="*/ 0 h 288"/>
                  <a:gd name="T2" fmla="*/ 0 w 156"/>
                  <a:gd name="T3" fmla="*/ 287 h 288"/>
                  <a:gd name="T4" fmla="*/ 116 w 156"/>
                  <a:gd name="T5" fmla="*/ 287 h 288"/>
                  <a:gd name="T6" fmla="*/ 155 w 156"/>
                  <a:gd name="T7" fmla="*/ 0 h 288"/>
                  <a:gd name="T8" fmla="*/ 39 w 156"/>
                  <a:gd name="T9" fmla="*/ 0 h 288"/>
                </a:gdLst>
                <a:ahLst/>
                <a:cxnLst>
                  <a:cxn ang="0">
                    <a:pos x="T0" y="T1"/>
                  </a:cxn>
                  <a:cxn ang="0">
                    <a:pos x="T2" y="T3"/>
                  </a:cxn>
                  <a:cxn ang="0">
                    <a:pos x="T4" y="T5"/>
                  </a:cxn>
                  <a:cxn ang="0">
                    <a:pos x="T6" y="T7"/>
                  </a:cxn>
                  <a:cxn ang="0">
                    <a:pos x="T8" y="T9"/>
                  </a:cxn>
                </a:cxnLst>
                <a:rect l="0" t="0" r="r" b="b"/>
                <a:pathLst>
                  <a:path w="156" h="288">
                    <a:moveTo>
                      <a:pt x="39" y="0"/>
                    </a:moveTo>
                    <a:lnTo>
                      <a:pt x="0" y="287"/>
                    </a:lnTo>
                    <a:lnTo>
                      <a:pt x="116" y="287"/>
                    </a:lnTo>
                    <a:lnTo>
                      <a:pt x="155" y="0"/>
                    </a:lnTo>
                    <a:lnTo>
                      <a:pt x="39" y="0"/>
                    </a:lnTo>
                  </a:path>
                </a:pathLst>
              </a:cu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srgbClr val="FFFFFF"/>
                  </a:solidFill>
                </a:endParaRPr>
              </a:p>
            </p:txBody>
          </p:sp>
          <p:sp>
            <p:nvSpPr>
              <p:cNvPr id="25607" name="Freeform 7"/>
              <p:cNvSpPr>
                <a:spLocks/>
              </p:cNvSpPr>
              <p:nvPr/>
            </p:nvSpPr>
            <p:spPr bwMode="auto">
              <a:xfrm>
                <a:off x="514" y="243"/>
                <a:ext cx="116" cy="288"/>
              </a:xfrm>
              <a:custGeom>
                <a:avLst/>
                <a:gdLst>
                  <a:gd name="T0" fmla="*/ 38 w 116"/>
                  <a:gd name="T1" fmla="*/ 0 h 288"/>
                  <a:gd name="T2" fmla="*/ 0 w 116"/>
                  <a:gd name="T3" fmla="*/ 287 h 288"/>
                  <a:gd name="T4" fmla="*/ 77 w 116"/>
                  <a:gd name="T5" fmla="*/ 287 h 288"/>
                  <a:gd name="T6" fmla="*/ 115 w 116"/>
                  <a:gd name="T7" fmla="*/ 0 h 288"/>
                  <a:gd name="T8" fmla="*/ 38 w 116"/>
                  <a:gd name="T9" fmla="*/ 0 h 288"/>
                </a:gdLst>
                <a:ahLst/>
                <a:cxnLst>
                  <a:cxn ang="0">
                    <a:pos x="T0" y="T1"/>
                  </a:cxn>
                  <a:cxn ang="0">
                    <a:pos x="T2" y="T3"/>
                  </a:cxn>
                  <a:cxn ang="0">
                    <a:pos x="T4" y="T5"/>
                  </a:cxn>
                  <a:cxn ang="0">
                    <a:pos x="T6" y="T7"/>
                  </a:cxn>
                  <a:cxn ang="0">
                    <a:pos x="T8" y="T9"/>
                  </a:cxn>
                </a:cxnLst>
                <a:rect l="0" t="0" r="r" b="b"/>
                <a:pathLst>
                  <a:path w="116" h="288">
                    <a:moveTo>
                      <a:pt x="38" y="0"/>
                    </a:moveTo>
                    <a:lnTo>
                      <a:pt x="0" y="287"/>
                    </a:lnTo>
                    <a:lnTo>
                      <a:pt x="77" y="287"/>
                    </a:lnTo>
                    <a:lnTo>
                      <a:pt x="115" y="0"/>
                    </a:lnTo>
                    <a:lnTo>
                      <a:pt x="38" y="0"/>
                    </a:lnTo>
                  </a:path>
                </a:pathLst>
              </a:cu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srgbClr val="FFFFFF"/>
                  </a:solidFill>
                </a:endParaRPr>
              </a:p>
            </p:txBody>
          </p:sp>
          <p:sp>
            <p:nvSpPr>
              <p:cNvPr id="25608" name="Freeform 8"/>
              <p:cNvSpPr>
                <a:spLocks/>
              </p:cNvSpPr>
              <p:nvPr/>
            </p:nvSpPr>
            <p:spPr bwMode="auto">
              <a:xfrm>
                <a:off x="606" y="243"/>
                <a:ext cx="79" cy="288"/>
              </a:xfrm>
              <a:custGeom>
                <a:avLst/>
                <a:gdLst>
                  <a:gd name="T0" fmla="*/ 37 w 79"/>
                  <a:gd name="T1" fmla="*/ 0 h 288"/>
                  <a:gd name="T2" fmla="*/ 0 w 79"/>
                  <a:gd name="T3" fmla="*/ 287 h 288"/>
                  <a:gd name="T4" fmla="*/ 39 w 79"/>
                  <a:gd name="T5" fmla="*/ 287 h 288"/>
                  <a:gd name="T6" fmla="*/ 78 w 79"/>
                  <a:gd name="T7" fmla="*/ 0 h 288"/>
                  <a:gd name="T8" fmla="*/ 37 w 79"/>
                  <a:gd name="T9" fmla="*/ 0 h 288"/>
                </a:gdLst>
                <a:ahLst/>
                <a:cxnLst>
                  <a:cxn ang="0">
                    <a:pos x="T0" y="T1"/>
                  </a:cxn>
                  <a:cxn ang="0">
                    <a:pos x="T2" y="T3"/>
                  </a:cxn>
                  <a:cxn ang="0">
                    <a:pos x="T4" y="T5"/>
                  </a:cxn>
                  <a:cxn ang="0">
                    <a:pos x="T6" y="T7"/>
                  </a:cxn>
                  <a:cxn ang="0">
                    <a:pos x="T8" y="T9"/>
                  </a:cxn>
                </a:cxnLst>
                <a:rect l="0" t="0" r="r" b="b"/>
                <a:pathLst>
                  <a:path w="79" h="288">
                    <a:moveTo>
                      <a:pt x="37" y="0"/>
                    </a:moveTo>
                    <a:lnTo>
                      <a:pt x="0" y="287"/>
                    </a:lnTo>
                    <a:lnTo>
                      <a:pt x="39" y="287"/>
                    </a:lnTo>
                    <a:lnTo>
                      <a:pt x="78" y="0"/>
                    </a:lnTo>
                    <a:lnTo>
                      <a:pt x="37" y="0"/>
                    </a:lnTo>
                  </a:path>
                </a:pathLst>
              </a:cu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pPr fontAlgn="base">
                  <a:spcBef>
                    <a:spcPct val="0"/>
                  </a:spcBef>
                  <a:spcAft>
                    <a:spcPct val="0"/>
                  </a:spcAft>
                </a:pPr>
                <a:endParaRPr lang="en-US" sz="1800">
                  <a:solidFill>
                    <a:srgbClr val="FFFFFF"/>
                  </a:solidFill>
                </a:endParaRPr>
              </a:p>
            </p:txBody>
          </p:sp>
        </p:grpSp>
        <p:grpSp>
          <p:nvGrpSpPr>
            <p:cNvPr id="25609" name="Group 9"/>
            <p:cNvGrpSpPr>
              <a:grpSpLocks/>
            </p:cNvGrpSpPr>
            <p:nvPr/>
          </p:nvGrpSpPr>
          <p:grpSpPr bwMode="auto">
            <a:xfrm>
              <a:off x="594" y="3942"/>
              <a:ext cx="5879" cy="199"/>
              <a:chOff x="594" y="3942"/>
              <a:chExt cx="5879" cy="199"/>
            </a:xfrm>
          </p:grpSpPr>
          <p:sp>
            <p:nvSpPr>
              <p:cNvPr id="25610" name="Freeform 10"/>
              <p:cNvSpPr>
                <a:spLocks/>
              </p:cNvSpPr>
              <p:nvPr/>
            </p:nvSpPr>
            <p:spPr bwMode="auto">
              <a:xfrm>
                <a:off x="594" y="4092"/>
                <a:ext cx="5879" cy="49"/>
              </a:xfrm>
              <a:custGeom>
                <a:avLst/>
                <a:gdLst>
                  <a:gd name="T0" fmla="*/ 0 w 5879"/>
                  <a:gd name="T1" fmla="*/ 48 h 49"/>
                  <a:gd name="T2" fmla="*/ 5878 w 5879"/>
                  <a:gd name="T3" fmla="*/ 48 h 49"/>
                  <a:gd name="T4" fmla="*/ 5878 w 5879"/>
                  <a:gd name="T5" fmla="*/ 0 h 49"/>
                  <a:gd name="T6" fmla="*/ 13 w 5879"/>
                  <a:gd name="T7" fmla="*/ 0 h 49"/>
                  <a:gd name="T8" fmla="*/ 0 w 5879"/>
                  <a:gd name="T9" fmla="*/ 48 h 49"/>
                </a:gdLst>
                <a:ahLst/>
                <a:cxnLst>
                  <a:cxn ang="0">
                    <a:pos x="T0" y="T1"/>
                  </a:cxn>
                  <a:cxn ang="0">
                    <a:pos x="T2" y="T3"/>
                  </a:cxn>
                  <a:cxn ang="0">
                    <a:pos x="T4" y="T5"/>
                  </a:cxn>
                  <a:cxn ang="0">
                    <a:pos x="T6" y="T7"/>
                  </a:cxn>
                  <a:cxn ang="0">
                    <a:pos x="T8" y="T9"/>
                  </a:cxn>
                </a:cxnLst>
                <a:rect l="0" t="0" r="r" b="b"/>
                <a:pathLst>
                  <a:path w="5879" h="49">
                    <a:moveTo>
                      <a:pt x="0" y="48"/>
                    </a:moveTo>
                    <a:lnTo>
                      <a:pt x="5878" y="48"/>
                    </a:lnTo>
                    <a:lnTo>
                      <a:pt x="5878" y="0"/>
                    </a:lnTo>
                    <a:lnTo>
                      <a:pt x="13" y="0"/>
                    </a:lnTo>
                    <a:lnTo>
                      <a:pt x="0" y="48"/>
                    </a:lnTo>
                  </a:path>
                </a:pathLst>
              </a:custGeom>
              <a:solidFill>
                <a:schemeClr val="accent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FFFFFF"/>
                  </a:solidFill>
                </a:endParaRPr>
              </a:p>
            </p:txBody>
          </p:sp>
          <p:sp>
            <p:nvSpPr>
              <p:cNvPr id="25611" name="Freeform 11"/>
              <p:cNvSpPr>
                <a:spLocks/>
              </p:cNvSpPr>
              <p:nvPr/>
            </p:nvSpPr>
            <p:spPr bwMode="auto">
              <a:xfrm>
                <a:off x="613" y="4017"/>
                <a:ext cx="5860" cy="49"/>
              </a:xfrm>
              <a:custGeom>
                <a:avLst/>
                <a:gdLst>
                  <a:gd name="T0" fmla="*/ 0 w 5860"/>
                  <a:gd name="T1" fmla="*/ 48 h 49"/>
                  <a:gd name="T2" fmla="*/ 5859 w 5860"/>
                  <a:gd name="T3" fmla="*/ 48 h 49"/>
                  <a:gd name="T4" fmla="*/ 5859 w 5860"/>
                  <a:gd name="T5" fmla="*/ 0 h 49"/>
                  <a:gd name="T6" fmla="*/ 13 w 5860"/>
                  <a:gd name="T7" fmla="*/ 0 h 49"/>
                  <a:gd name="T8" fmla="*/ 0 w 5860"/>
                  <a:gd name="T9" fmla="*/ 48 h 49"/>
                </a:gdLst>
                <a:ahLst/>
                <a:cxnLst>
                  <a:cxn ang="0">
                    <a:pos x="T0" y="T1"/>
                  </a:cxn>
                  <a:cxn ang="0">
                    <a:pos x="T2" y="T3"/>
                  </a:cxn>
                  <a:cxn ang="0">
                    <a:pos x="T4" y="T5"/>
                  </a:cxn>
                  <a:cxn ang="0">
                    <a:pos x="T6" y="T7"/>
                  </a:cxn>
                  <a:cxn ang="0">
                    <a:pos x="T8" y="T9"/>
                  </a:cxn>
                </a:cxnLst>
                <a:rect l="0" t="0" r="r" b="b"/>
                <a:pathLst>
                  <a:path w="5860" h="49">
                    <a:moveTo>
                      <a:pt x="0" y="48"/>
                    </a:moveTo>
                    <a:lnTo>
                      <a:pt x="5859" y="48"/>
                    </a:lnTo>
                    <a:lnTo>
                      <a:pt x="5859" y="0"/>
                    </a:lnTo>
                    <a:lnTo>
                      <a:pt x="13" y="0"/>
                    </a:lnTo>
                    <a:lnTo>
                      <a:pt x="0" y="48"/>
                    </a:lnTo>
                  </a:path>
                </a:pathLst>
              </a:custGeom>
              <a:solidFill>
                <a:schemeClr val="accent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FFFFFF"/>
                  </a:solidFill>
                </a:endParaRPr>
              </a:p>
            </p:txBody>
          </p:sp>
          <p:sp>
            <p:nvSpPr>
              <p:cNvPr id="25612" name="Freeform 12"/>
              <p:cNvSpPr>
                <a:spLocks/>
              </p:cNvSpPr>
              <p:nvPr/>
            </p:nvSpPr>
            <p:spPr bwMode="auto">
              <a:xfrm>
                <a:off x="632" y="3942"/>
                <a:ext cx="5841" cy="51"/>
              </a:xfrm>
              <a:custGeom>
                <a:avLst/>
                <a:gdLst>
                  <a:gd name="T0" fmla="*/ 0 w 5841"/>
                  <a:gd name="T1" fmla="*/ 50 h 51"/>
                  <a:gd name="T2" fmla="*/ 5840 w 5841"/>
                  <a:gd name="T3" fmla="*/ 48 h 51"/>
                  <a:gd name="T4" fmla="*/ 5840 w 5841"/>
                  <a:gd name="T5" fmla="*/ 0 h 51"/>
                  <a:gd name="T6" fmla="*/ 13 w 5841"/>
                  <a:gd name="T7" fmla="*/ 0 h 51"/>
                  <a:gd name="T8" fmla="*/ 0 w 5841"/>
                  <a:gd name="T9" fmla="*/ 50 h 51"/>
                </a:gdLst>
                <a:ahLst/>
                <a:cxnLst>
                  <a:cxn ang="0">
                    <a:pos x="T0" y="T1"/>
                  </a:cxn>
                  <a:cxn ang="0">
                    <a:pos x="T2" y="T3"/>
                  </a:cxn>
                  <a:cxn ang="0">
                    <a:pos x="T4" y="T5"/>
                  </a:cxn>
                  <a:cxn ang="0">
                    <a:pos x="T6" y="T7"/>
                  </a:cxn>
                  <a:cxn ang="0">
                    <a:pos x="T8" y="T9"/>
                  </a:cxn>
                </a:cxnLst>
                <a:rect l="0" t="0" r="r" b="b"/>
                <a:pathLst>
                  <a:path w="5841" h="51">
                    <a:moveTo>
                      <a:pt x="0" y="50"/>
                    </a:moveTo>
                    <a:lnTo>
                      <a:pt x="5840" y="48"/>
                    </a:lnTo>
                    <a:lnTo>
                      <a:pt x="5840" y="0"/>
                    </a:lnTo>
                    <a:lnTo>
                      <a:pt x="13" y="0"/>
                    </a:lnTo>
                    <a:lnTo>
                      <a:pt x="0" y="50"/>
                    </a:lnTo>
                  </a:path>
                </a:pathLst>
              </a:custGeom>
              <a:solidFill>
                <a:schemeClr val="accent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a:solidFill>
                    <a:srgbClr val="FFFFFF"/>
                  </a:solidFill>
                </a:endParaRPr>
              </a:p>
            </p:txBody>
          </p:sp>
        </p:grpSp>
      </p:grpSp>
      <p:sp>
        <p:nvSpPr>
          <p:cNvPr id="25613" name="Rectangle 13"/>
          <p:cNvSpPr>
            <a:spLocks noGrp="1" noChangeArrowheads="1"/>
          </p:cNvSpPr>
          <p:nvPr>
            <p:ph type="title"/>
          </p:nvPr>
        </p:nvSpPr>
        <p:spPr bwMode="auto">
          <a:xfrm>
            <a:off x="1333501" y="271463"/>
            <a:ext cx="921596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title style</a:t>
            </a:r>
          </a:p>
        </p:txBody>
      </p:sp>
      <p:sp>
        <p:nvSpPr>
          <p:cNvPr id="25614" name="Rectangle 14"/>
          <p:cNvSpPr>
            <a:spLocks noGrp="1" noChangeArrowheads="1"/>
          </p:cNvSpPr>
          <p:nvPr>
            <p:ph type="body" idx="1"/>
          </p:nvPr>
        </p:nvSpPr>
        <p:spPr bwMode="auto">
          <a:xfrm>
            <a:off x="1333501" y="1685926"/>
            <a:ext cx="9201151"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15" name="Text Box 15"/>
          <p:cNvSpPr txBox="1">
            <a:spLocks noChangeArrowheads="1"/>
          </p:cNvSpPr>
          <p:nvPr/>
        </p:nvSpPr>
        <p:spPr bwMode="auto">
          <a:xfrm>
            <a:off x="10386485" y="6507164"/>
            <a:ext cx="12650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200" b="1">
                <a:solidFill>
                  <a:srgbClr val="FAFD00"/>
                </a:solidFill>
                <a:latin typeface="Book Antiqua" panose="02040602050305030304" pitchFamily="18" charset="0"/>
              </a:rPr>
              <a:t>R.C. Desrosiers</a:t>
            </a:r>
          </a:p>
        </p:txBody>
      </p:sp>
    </p:spTree>
    <p:extLst>
      <p:ext uri="{BB962C8B-B14F-4D97-AF65-F5344CB8AC3E}">
        <p14:creationId xmlns:p14="http://schemas.microsoft.com/office/powerpoint/2010/main" val="3685078345"/>
      </p:ext>
    </p:extLst>
  </p:cSld>
  <p:clrMap bg1="dk2" tx1="lt1" bg2="dk1" tx2="lt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defRPr>
      </a:lvl2pPr>
      <a:lvl3pPr algn="ctr" rtl="0" eaLnBrk="0" fontAlgn="base" hangingPunct="0">
        <a:spcBef>
          <a:spcPct val="0"/>
        </a:spcBef>
        <a:spcAft>
          <a:spcPct val="0"/>
        </a:spcAft>
        <a:defRPr sz="4000" b="1">
          <a:solidFill>
            <a:schemeClr val="tx2"/>
          </a:solidFill>
          <a:latin typeface="Arial" panose="020B0604020202020204" pitchFamily="34" charset="0"/>
        </a:defRPr>
      </a:lvl3pPr>
      <a:lvl4pPr algn="ctr" rtl="0" eaLnBrk="0" fontAlgn="base" hangingPunct="0">
        <a:spcBef>
          <a:spcPct val="0"/>
        </a:spcBef>
        <a:spcAft>
          <a:spcPct val="0"/>
        </a:spcAft>
        <a:defRPr sz="4000" b="1">
          <a:solidFill>
            <a:schemeClr val="tx2"/>
          </a:solidFill>
          <a:latin typeface="Arial" panose="020B0604020202020204" pitchFamily="34" charset="0"/>
        </a:defRPr>
      </a:lvl4pPr>
      <a:lvl5pPr algn="ctr" rtl="0" eaLnBrk="0" fontAlgn="base" hangingPunct="0">
        <a:spcBef>
          <a:spcPct val="0"/>
        </a:spcBef>
        <a:spcAft>
          <a:spcPct val="0"/>
        </a:spcAft>
        <a:defRPr sz="4000" b="1">
          <a:solidFill>
            <a:schemeClr val="tx2"/>
          </a:solidFill>
          <a:latin typeface="Arial" panose="020B0604020202020204" pitchFamily="34" charset="0"/>
        </a:defRPr>
      </a:lvl5pPr>
      <a:lvl6pPr marL="457200" algn="ctr" rtl="0" eaLnBrk="0" fontAlgn="base" hangingPunct="0">
        <a:spcBef>
          <a:spcPct val="0"/>
        </a:spcBef>
        <a:spcAft>
          <a:spcPct val="0"/>
        </a:spcAft>
        <a:defRPr sz="4000" b="1">
          <a:solidFill>
            <a:schemeClr val="tx2"/>
          </a:solidFill>
          <a:latin typeface="Arial" panose="020B0604020202020204" pitchFamily="34" charset="0"/>
        </a:defRPr>
      </a:lvl6pPr>
      <a:lvl7pPr marL="914400" algn="ctr" rtl="0" eaLnBrk="0" fontAlgn="base" hangingPunct="0">
        <a:spcBef>
          <a:spcPct val="0"/>
        </a:spcBef>
        <a:spcAft>
          <a:spcPct val="0"/>
        </a:spcAft>
        <a:defRPr sz="4000" b="1">
          <a:solidFill>
            <a:schemeClr val="tx2"/>
          </a:solidFill>
          <a:latin typeface="Arial" panose="020B0604020202020204" pitchFamily="34" charset="0"/>
        </a:defRPr>
      </a:lvl7pPr>
      <a:lvl8pPr marL="1371600" algn="ctr" rtl="0" eaLnBrk="0" fontAlgn="base" hangingPunct="0">
        <a:spcBef>
          <a:spcPct val="0"/>
        </a:spcBef>
        <a:spcAft>
          <a:spcPct val="0"/>
        </a:spcAft>
        <a:defRPr sz="4000" b="1">
          <a:solidFill>
            <a:schemeClr val="tx2"/>
          </a:solidFill>
          <a:latin typeface="Arial" panose="020B0604020202020204" pitchFamily="34" charset="0"/>
        </a:defRPr>
      </a:lvl8pPr>
      <a:lvl9pPr marL="1828800" algn="ctr"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0"/>
        </a:spcBef>
        <a:spcAft>
          <a:spcPct val="0"/>
        </a:spcAft>
        <a:buClr>
          <a:schemeClr val="accent2"/>
        </a:buClr>
        <a:buChar char="•"/>
        <a:defRPr sz="3200" kern="1200">
          <a:solidFill>
            <a:srgbClr val="FFCCFF"/>
          </a:solidFill>
          <a:latin typeface="+mn-lt"/>
          <a:ea typeface="+mn-ea"/>
          <a:cs typeface="+mn-cs"/>
        </a:defRPr>
      </a:lvl1pPr>
      <a:lvl2pPr marL="742950" indent="-285750" algn="l" rtl="0" eaLnBrk="0" fontAlgn="base" hangingPunct="0">
        <a:spcBef>
          <a:spcPct val="0"/>
        </a:spcBef>
        <a:spcAft>
          <a:spcPct val="0"/>
        </a:spcAft>
        <a:buClr>
          <a:schemeClr val="accent2"/>
        </a:buClr>
        <a:buChar char="•"/>
        <a:defRPr sz="2800" kern="1200">
          <a:solidFill>
            <a:srgbClr val="FFCCFF"/>
          </a:solidFill>
          <a:latin typeface="+mn-lt"/>
          <a:ea typeface="+mn-ea"/>
          <a:cs typeface="+mn-cs"/>
        </a:defRPr>
      </a:lvl2pPr>
      <a:lvl3pPr marL="1143000" indent="-228600" algn="l" rtl="0" eaLnBrk="0" fontAlgn="base" hangingPunct="0">
        <a:spcBef>
          <a:spcPct val="0"/>
        </a:spcBef>
        <a:spcAft>
          <a:spcPct val="0"/>
        </a:spcAft>
        <a:buClr>
          <a:schemeClr val="accent2"/>
        </a:buClr>
        <a:buChar char="•"/>
        <a:defRPr sz="2400" kern="1200">
          <a:solidFill>
            <a:srgbClr val="FFCCFF"/>
          </a:solidFill>
          <a:latin typeface="+mn-lt"/>
          <a:ea typeface="+mn-ea"/>
          <a:cs typeface="+mn-cs"/>
        </a:defRPr>
      </a:lvl3pPr>
      <a:lvl4pPr marL="1600200" indent="-228600" algn="l" rtl="0" eaLnBrk="0" fontAlgn="base" hangingPunct="0">
        <a:spcBef>
          <a:spcPct val="0"/>
        </a:spcBef>
        <a:spcAft>
          <a:spcPct val="0"/>
        </a:spcAft>
        <a:buClr>
          <a:schemeClr val="accent2"/>
        </a:buClr>
        <a:buChar char="•"/>
        <a:defRPr sz="2000" kern="1200">
          <a:solidFill>
            <a:srgbClr val="FFCCFF"/>
          </a:solidFill>
          <a:latin typeface="+mn-lt"/>
          <a:ea typeface="+mn-ea"/>
          <a:cs typeface="+mn-cs"/>
        </a:defRPr>
      </a:lvl4pPr>
      <a:lvl5pPr marL="2057400" indent="-228600" algn="l" rtl="0" eaLnBrk="0" fontAlgn="base" hangingPunct="0">
        <a:spcBef>
          <a:spcPct val="0"/>
        </a:spcBef>
        <a:spcAft>
          <a:spcPct val="0"/>
        </a:spcAft>
        <a:buClr>
          <a:schemeClr val="accent2"/>
        </a:buClr>
        <a:buChar char="•"/>
        <a:defRPr sz="2000" kern="1200">
          <a:solidFill>
            <a:srgbClr val="FF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63CE7AF4-C927-4AB0-BCDE-FFDF1EE9198A}" type="datetimeFigureOut">
              <a:rPr lang="en-US" smtClean="0"/>
              <a:pPr defTabSz="457200" fontAlgn="base">
                <a:spcBef>
                  <a:spcPct val="0"/>
                </a:spcBef>
                <a:spcAft>
                  <a:spcPct val="0"/>
                </a:spcAft>
              </a:pPr>
              <a:t>11/19/2015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457200" fontAlgn="base">
              <a:spcBef>
                <a:spcPct val="0"/>
              </a:spcBef>
              <a:spcAft>
                <a:spcPct val="0"/>
              </a:spcAft>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D1583F0E-350A-4FC8-AB78-8D1CA941A844}" type="slidenum">
              <a:rPr lang="en-US" smtClean="0"/>
              <a:pPr defTabSz="457200" fontAlgn="base">
                <a:spcBef>
                  <a:spcPct val="0"/>
                </a:spcBef>
                <a:spcAft>
                  <a:spcPct val="0"/>
                </a:spcAft>
              </a:pPr>
              <a:t>‹#›</a:t>
            </a:fld>
            <a:endParaRPr lang="en-US"/>
          </a:p>
        </p:txBody>
      </p:sp>
    </p:spTree>
    <p:extLst>
      <p:ext uri="{BB962C8B-B14F-4D97-AF65-F5344CB8AC3E}">
        <p14:creationId xmlns:p14="http://schemas.microsoft.com/office/powerpoint/2010/main" val="3632026126"/>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E284A092-9421-4A3F-A066-F4E560F9BED7}" type="datetimeFigureOut">
              <a:rPr lang="en-US" smtClean="0"/>
              <a:pPr defTabSz="457200" fontAlgn="base">
                <a:spcBef>
                  <a:spcPct val="0"/>
                </a:spcBef>
                <a:spcAft>
                  <a:spcPct val="0"/>
                </a:spcAft>
              </a:pPr>
              <a:t>11/19/2015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457200" fontAlgn="base">
              <a:spcBef>
                <a:spcPct val="0"/>
              </a:spcBef>
              <a:spcAft>
                <a:spcPct val="0"/>
              </a:spcAft>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8CE9B1C0-B0B3-49C7-8F11-B57C9E14EA0C}" type="slidenum">
              <a:rPr lang="en-US" smtClean="0"/>
              <a:pPr defTabSz="457200" fontAlgn="base">
                <a:spcBef>
                  <a:spcPct val="0"/>
                </a:spcBef>
                <a:spcAft>
                  <a:spcPct val="0"/>
                </a:spcAft>
              </a:pPr>
              <a:t>‹#›</a:t>
            </a:fld>
            <a:endParaRPr lang="en-US"/>
          </a:p>
        </p:txBody>
      </p:sp>
    </p:spTree>
    <p:extLst>
      <p:ext uri="{BB962C8B-B14F-4D97-AF65-F5344CB8AC3E}">
        <p14:creationId xmlns:p14="http://schemas.microsoft.com/office/powerpoint/2010/main" val="320788151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E284A092-9421-4A3F-A066-F4E560F9BED7}" type="datetimeFigureOut">
              <a:rPr lang="en-US" smtClean="0"/>
              <a:pPr defTabSz="457200" fontAlgn="base">
                <a:spcBef>
                  <a:spcPct val="0"/>
                </a:spcBef>
                <a:spcAft>
                  <a:spcPct val="0"/>
                </a:spcAft>
              </a:pPr>
              <a:t>11/19/2015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457200" fontAlgn="base">
              <a:spcBef>
                <a:spcPct val="0"/>
              </a:spcBef>
              <a:spcAft>
                <a:spcPct val="0"/>
              </a:spcAft>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8CE9B1C0-B0B3-49C7-8F11-B57C9E14EA0C}" type="slidenum">
              <a:rPr lang="en-US" smtClean="0"/>
              <a:pPr defTabSz="457200" fontAlgn="base">
                <a:spcBef>
                  <a:spcPct val="0"/>
                </a:spcBef>
                <a:spcAft>
                  <a:spcPct val="0"/>
                </a:spcAft>
              </a:pPr>
              <a:t>‹#›</a:t>
            </a:fld>
            <a:endParaRPr lang="en-US"/>
          </a:p>
        </p:txBody>
      </p:sp>
    </p:spTree>
    <p:extLst>
      <p:ext uri="{BB962C8B-B14F-4D97-AF65-F5344CB8AC3E}">
        <p14:creationId xmlns:p14="http://schemas.microsoft.com/office/powerpoint/2010/main" val="18228667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2F5C130-349D-478B-9B79-0A552D49C65C}"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676095754"/>
      </p:ext>
    </p:extLst>
  </p:cSld>
  <p:clrMap bg1="lt1" tx1="dk1" bg2="lt2" tx2="dk2" accent1="accent1" accent2="accent2" accent3="accent3" accent4="accent4" accent5="accent5" accent6="accent6" hlink="hlink" folHlink="folHlink"/>
  <p:sldLayoutIdLst>
    <p:sldLayoutId id="2147483669"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4C"/>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5539"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540"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en-US" altLang="en-US">
              <a:solidFill>
                <a:srgbClr val="000000"/>
              </a:solidFill>
            </a:endParaRPr>
          </a:p>
        </p:txBody>
      </p:sp>
      <p:sp>
        <p:nvSpPr>
          <p:cNvPr id="6554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en-US" altLang="en-US">
              <a:solidFill>
                <a:srgbClr val="000000"/>
              </a:solidFill>
            </a:endParaRPr>
          </a:p>
        </p:txBody>
      </p:sp>
      <p:sp>
        <p:nvSpPr>
          <p:cNvPr id="65542"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E6AF3169-A240-4685-BE5D-9EF2A358EBF1}"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38571131"/>
      </p:ext>
    </p:extLst>
  </p:cSld>
  <p:clrMap bg1="lt1" tx1="dk1" bg2="lt2" tx2="dk2" accent1="accent1" accent2="accent2" accent3="accent3" accent4="accent4" accent5="accent5" accent6="accent6" hlink="hlink" folHlink="folHlink"/>
  <p:sldLayoutIdLst>
    <p:sldLayoutId id="2147483671" r:id="rId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defRPr>
      </a:lvl2pPr>
      <a:lvl3pPr algn="ctr" rtl="0" fontAlgn="base">
        <a:spcBef>
          <a:spcPct val="0"/>
        </a:spcBef>
        <a:spcAft>
          <a:spcPct val="0"/>
        </a:spcAft>
        <a:defRPr sz="4400">
          <a:solidFill>
            <a:schemeClr val="tx2"/>
          </a:solidFill>
          <a:latin typeface="Times" panose="02020603050405020304" pitchFamily="18" charset="0"/>
        </a:defRPr>
      </a:lvl3pPr>
      <a:lvl4pPr algn="ctr" rtl="0" fontAlgn="base">
        <a:spcBef>
          <a:spcPct val="0"/>
        </a:spcBef>
        <a:spcAft>
          <a:spcPct val="0"/>
        </a:spcAft>
        <a:defRPr sz="4400">
          <a:solidFill>
            <a:schemeClr val="tx2"/>
          </a:solidFill>
          <a:latin typeface="Times" panose="02020603050405020304" pitchFamily="18" charset="0"/>
        </a:defRPr>
      </a:lvl4pPr>
      <a:lvl5pPr algn="ctr" rtl="0" fontAlgn="base">
        <a:spcBef>
          <a:spcPct val="0"/>
        </a:spcBef>
        <a:spcAft>
          <a:spcPct val="0"/>
        </a:spcAft>
        <a:defRPr sz="4400">
          <a:solidFill>
            <a:schemeClr val="tx2"/>
          </a:solidFill>
          <a:latin typeface="Times" panose="02020603050405020304" pitchFamily="18" charset="0"/>
        </a:defRPr>
      </a:lvl5pPr>
      <a:lvl6pPr marL="457200" algn="ctr" rtl="0" fontAlgn="base">
        <a:spcBef>
          <a:spcPct val="0"/>
        </a:spcBef>
        <a:spcAft>
          <a:spcPct val="0"/>
        </a:spcAft>
        <a:defRPr sz="4400">
          <a:solidFill>
            <a:schemeClr val="tx2"/>
          </a:solidFill>
          <a:latin typeface="Times" panose="02020603050405020304" pitchFamily="18" charset="0"/>
        </a:defRPr>
      </a:lvl6pPr>
      <a:lvl7pPr marL="914400" algn="ctr" rtl="0" fontAlgn="base">
        <a:spcBef>
          <a:spcPct val="0"/>
        </a:spcBef>
        <a:spcAft>
          <a:spcPct val="0"/>
        </a:spcAft>
        <a:defRPr sz="4400">
          <a:solidFill>
            <a:schemeClr val="tx2"/>
          </a:solidFill>
          <a:latin typeface="Times" panose="02020603050405020304" pitchFamily="18" charset="0"/>
        </a:defRPr>
      </a:lvl7pPr>
      <a:lvl8pPr marL="1371600" algn="ctr" rtl="0" fontAlgn="base">
        <a:spcBef>
          <a:spcPct val="0"/>
        </a:spcBef>
        <a:spcAft>
          <a:spcPct val="0"/>
        </a:spcAft>
        <a:defRPr sz="4400">
          <a:solidFill>
            <a:schemeClr val="tx2"/>
          </a:solidFill>
          <a:latin typeface="Times" panose="02020603050405020304" pitchFamily="18" charset="0"/>
        </a:defRPr>
      </a:lvl8pPr>
      <a:lvl9pPr marL="1828800" algn="ctr" rtl="0" fontAlgn="base">
        <a:spcBef>
          <a:spcPct val="0"/>
        </a:spcBef>
        <a:spcAft>
          <a:spcPct val="0"/>
        </a:spcAft>
        <a:defRPr sz="4400">
          <a:solidFill>
            <a:schemeClr val="tx2"/>
          </a:solidFill>
          <a:latin typeface="Times"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6" y="365125"/>
            <a:ext cx="11119884" cy="698131"/>
          </a:xfrm>
        </p:spPr>
        <p:txBody>
          <a:bodyPr/>
          <a:lstStyle/>
          <a:p>
            <a:r>
              <a:rPr lang="en-US" b="1" dirty="0" smtClean="0">
                <a:solidFill>
                  <a:srgbClr val="003300"/>
                </a:solidFill>
              </a:rPr>
              <a:t>Lecture     -  </a:t>
            </a:r>
            <a:r>
              <a:rPr lang="en-US" b="1" dirty="0" smtClean="0">
                <a:solidFill>
                  <a:srgbClr val="003300"/>
                </a:solidFill>
              </a:rPr>
              <a:t>Dec 1</a:t>
            </a:r>
            <a:r>
              <a:rPr lang="en-US" b="1" dirty="0" smtClean="0">
                <a:solidFill>
                  <a:srgbClr val="003300"/>
                </a:solidFill>
              </a:rPr>
              <a:t>, </a:t>
            </a:r>
            <a:r>
              <a:rPr lang="en-US" b="1" dirty="0" smtClean="0">
                <a:solidFill>
                  <a:srgbClr val="003300"/>
                </a:solidFill>
              </a:rPr>
              <a:t>2015</a:t>
            </a:r>
            <a:endParaRPr lang="en-US" b="1" dirty="0">
              <a:solidFill>
                <a:srgbClr val="003300"/>
              </a:solidFill>
            </a:endParaRPr>
          </a:p>
        </p:txBody>
      </p:sp>
      <p:sp>
        <p:nvSpPr>
          <p:cNvPr id="3" name="Content Placeholder 2"/>
          <p:cNvSpPr>
            <a:spLocks noGrp="1"/>
          </p:cNvSpPr>
          <p:nvPr>
            <p:ph idx="1"/>
          </p:nvPr>
        </p:nvSpPr>
        <p:spPr/>
        <p:txBody>
          <a:bodyPr>
            <a:normAutofit/>
          </a:bodyPr>
          <a:lstStyle/>
          <a:p>
            <a:pPr marL="0" indent="0">
              <a:buNone/>
            </a:pPr>
            <a:r>
              <a:rPr lang="en-US" sz="4400" b="1" dirty="0" smtClean="0">
                <a:solidFill>
                  <a:srgbClr val="FF0000"/>
                </a:solidFill>
              </a:rPr>
              <a:t>Receptor-mediated Entry of HIV-1 into Cells:</a:t>
            </a:r>
          </a:p>
          <a:p>
            <a:pPr marL="0" indent="0">
              <a:buNone/>
            </a:pPr>
            <a:r>
              <a:rPr lang="en-US" sz="4400" b="1" dirty="0">
                <a:solidFill>
                  <a:srgbClr val="FF0000"/>
                </a:solidFill>
              </a:rPr>
              <a:t>	</a:t>
            </a:r>
            <a:r>
              <a:rPr lang="en-US" sz="4400" b="1" dirty="0" smtClean="0">
                <a:solidFill>
                  <a:srgbClr val="FF0000"/>
                </a:solidFill>
              </a:rPr>
              <a:t>A Target for Prevention and Treatment 	Purposes</a:t>
            </a:r>
            <a:endParaRPr lang="en-US" sz="4400" b="1" dirty="0">
              <a:solidFill>
                <a:srgbClr val="FF0000"/>
              </a:solidFill>
            </a:endParaRPr>
          </a:p>
        </p:txBody>
      </p:sp>
    </p:spTree>
    <p:extLst>
      <p:ext uri="{BB962C8B-B14F-4D97-AF65-F5344CB8AC3E}">
        <p14:creationId xmlns:p14="http://schemas.microsoft.com/office/powerpoint/2010/main" val="418418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t>Envelope Glycoprotein Complex </a:t>
            </a:r>
            <a:br>
              <a:rPr lang="en-US" dirty="0" smtClean="0"/>
            </a:br>
            <a:r>
              <a:rPr lang="en-US" dirty="0" smtClean="0"/>
              <a:t>is “Spring-Loaded”    </a:t>
            </a:r>
          </a:p>
        </p:txBody>
      </p:sp>
      <p:sp>
        <p:nvSpPr>
          <p:cNvPr id="79875" name="Content Placeholder 2"/>
          <p:cNvSpPr>
            <a:spLocks noGrp="1"/>
          </p:cNvSpPr>
          <p:nvPr>
            <p:ph idx="1"/>
          </p:nvPr>
        </p:nvSpPr>
        <p:spPr/>
        <p:txBody>
          <a:bodyPr/>
          <a:lstStyle/>
          <a:p>
            <a:pPr>
              <a:buNone/>
            </a:pPr>
            <a:endParaRPr lang="en-US" dirty="0" smtClean="0"/>
          </a:p>
          <a:p>
            <a:r>
              <a:rPr lang="en-US" dirty="0" smtClean="0"/>
              <a:t>The envelope glycoprotein complex must be maintained in a stable, pre-fusion configuration in order to retain infectivity</a:t>
            </a:r>
          </a:p>
          <a:p>
            <a:endParaRPr lang="en-US" dirty="0" smtClean="0"/>
          </a:p>
          <a:p>
            <a:r>
              <a:rPr lang="en-US" dirty="0" smtClean="0"/>
              <a:t>Premature triggering, triggering that is not appropriate in space or time, results in loss of infectivity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smtClean="0"/>
              <a:t>Envelope Glycoprotein Complex is “Spring-Loaded”    -continued</a:t>
            </a:r>
          </a:p>
        </p:txBody>
      </p:sp>
      <p:sp>
        <p:nvSpPr>
          <p:cNvPr id="80899" name="Content Placeholder 2"/>
          <p:cNvSpPr>
            <a:spLocks noGrp="1"/>
          </p:cNvSpPr>
          <p:nvPr>
            <p:ph idx="1"/>
          </p:nvPr>
        </p:nvSpPr>
        <p:spPr>
          <a:xfrm>
            <a:off x="1981200" y="1600201"/>
            <a:ext cx="8382000" cy="4525963"/>
          </a:xfrm>
        </p:spPr>
        <p:txBody>
          <a:bodyPr/>
          <a:lstStyle/>
          <a:p>
            <a:endParaRPr lang="en-US" smtClean="0"/>
          </a:p>
          <a:p>
            <a:r>
              <a:rPr lang="en-US" smtClean="0"/>
              <a:t>It is the receptor-binding surface subunit that is responsible for maintaining the stable, pre-fusion configuration for most viruses</a:t>
            </a:r>
          </a:p>
          <a:p>
            <a:endParaRPr lang="en-US" smtClean="0"/>
          </a:p>
          <a:p>
            <a:r>
              <a:rPr lang="en-US" smtClean="0"/>
              <a:t>For many viruses, the dramatic conformational changes that lead to fusion result in shedding of the receptor-binding surface subunit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p:cNvPicPr>
          <p:nvPr/>
        </p:nvPicPr>
        <p:blipFill>
          <a:blip r:embed="rId2" cstate="print"/>
          <a:srcRect/>
          <a:stretch>
            <a:fillRect/>
          </a:stretch>
        </p:blipFill>
        <p:spPr bwMode="auto">
          <a:xfrm>
            <a:off x="1855788" y="2197101"/>
            <a:ext cx="9144000" cy="3724275"/>
          </a:xfrm>
          <a:prstGeom prst="rect">
            <a:avLst/>
          </a:prstGeom>
          <a:noFill/>
          <a:ln w="9525">
            <a:noFill/>
            <a:miter lim="800000"/>
            <a:headEnd/>
            <a:tailEnd/>
          </a:ln>
        </p:spPr>
      </p:pic>
      <p:pic>
        <p:nvPicPr>
          <p:cNvPr id="77827" name="Picture 1" descr="Screen Shot 2011-09-21 at 10.43.12 AM.png"/>
          <p:cNvPicPr>
            <a:picLocks noChangeAspect="1"/>
          </p:cNvPicPr>
          <p:nvPr/>
        </p:nvPicPr>
        <p:blipFill>
          <a:blip r:embed="rId3" cstate="print"/>
          <a:srcRect/>
          <a:stretch>
            <a:fillRect/>
          </a:stretch>
        </p:blipFill>
        <p:spPr bwMode="auto">
          <a:xfrm>
            <a:off x="1787525" y="112713"/>
            <a:ext cx="2362200" cy="1117600"/>
          </a:xfrm>
          <a:prstGeom prst="rect">
            <a:avLst/>
          </a:prstGeom>
          <a:noFill/>
          <a:ln w="9525">
            <a:noFill/>
            <a:miter lim="800000"/>
            <a:headEnd/>
            <a:tailEnd/>
          </a:ln>
        </p:spPr>
      </p:pic>
      <p:sp>
        <p:nvSpPr>
          <p:cNvPr id="62468" name="Rectangle 2"/>
          <p:cNvSpPr>
            <a:spLocks noChangeArrowheads="1"/>
          </p:cNvSpPr>
          <p:nvPr/>
        </p:nvSpPr>
        <p:spPr bwMode="auto">
          <a:xfrm>
            <a:off x="2179638" y="992189"/>
            <a:ext cx="4572000" cy="769937"/>
          </a:xfrm>
          <a:prstGeom prst="rect">
            <a:avLst/>
          </a:prstGeom>
          <a:noFill/>
          <a:ln w="9525">
            <a:noFill/>
            <a:miter lim="800000"/>
            <a:headEnd/>
            <a:tailEnd/>
          </a:ln>
        </p:spPr>
        <p:txBody>
          <a:bodyPr>
            <a:spAutoFit/>
          </a:bodyPr>
          <a:lstStyle/>
          <a:p>
            <a:pPr defTabSz="457200" fontAlgn="base">
              <a:spcBef>
                <a:spcPct val="0"/>
              </a:spcBef>
              <a:spcAft>
                <a:spcPct val="0"/>
              </a:spcAft>
              <a:defRPr/>
            </a:pPr>
            <a:r>
              <a:rPr lang="en-US">
                <a:solidFill>
                  <a:srgbClr val="000000"/>
                </a:solidFill>
                <a:latin typeface="Times New Roman" pitchFamily="18" charset="0"/>
                <a:cs typeface="Times New Roman" pitchFamily="18" charset="0"/>
              </a:rPr>
              <a:t>Viral membrane fusion</a:t>
            </a:r>
          </a:p>
          <a:p>
            <a:pPr defTabSz="457200" fontAlgn="base">
              <a:spcBef>
                <a:spcPct val="0"/>
              </a:spcBef>
              <a:spcAft>
                <a:spcPct val="0"/>
              </a:spcAft>
              <a:defRPr/>
            </a:pPr>
            <a:r>
              <a:rPr lang="en-US">
                <a:solidFill>
                  <a:srgbClr val="000000"/>
                </a:solidFill>
                <a:latin typeface="Times New Roman" pitchFamily="18" charset="0"/>
                <a:cs typeface="Times New Roman" pitchFamily="18" charset="0"/>
              </a:rPr>
              <a:t>By Stephen C Harrison</a:t>
            </a:r>
          </a:p>
          <a:p>
            <a:pPr defTabSz="457200" fontAlgn="base">
              <a:spcBef>
                <a:spcPct val="0"/>
              </a:spcBef>
              <a:spcAft>
                <a:spcPct val="0"/>
              </a:spcAft>
              <a:defRPr/>
            </a:pPr>
            <a:r>
              <a:rPr lang="en-US" sz="800">
                <a:solidFill>
                  <a:srgbClr val="000000"/>
                </a:solidFill>
                <a:latin typeface="Optima"/>
              </a:rPr>
              <a:t>volume 15 number 7 JULY 2008 </a:t>
            </a:r>
            <a:r>
              <a:rPr lang="en-US" sz="800">
                <a:solidFill>
                  <a:srgbClr val="7BDA5F"/>
                </a:solidFill>
                <a:latin typeface="Optima"/>
              </a:rPr>
              <a:t>nature structural &amp; molecular biology</a:t>
            </a:r>
            <a:endParaRPr lang="en-US">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00"/>
                </a:solidFill>
              </a:rPr>
              <a:t>Alternate co-receptors</a:t>
            </a:r>
            <a:endParaRPr lang="en-US" b="1" dirty="0">
              <a:solidFill>
                <a:srgbClr val="003300"/>
              </a:solidFill>
            </a:endParaRPr>
          </a:p>
        </p:txBody>
      </p:sp>
      <p:sp>
        <p:nvSpPr>
          <p:cNvPr id="3" name="Content Placeholder 2"/>
          <p:cNvSpPr>
            <a:spLocks noGrp="1"/>
          </p:cNvSpPr>
          <p:nvPr>
            <p:ph idx="1"/>
          </p:nvPr>
        </p:nvSpPr>
        <p:spPr>
          <a:xfrm>
            <a:off x="2318656" y="1825625"/>
            <a:ext cx="9035143" cy="4351338"/>
          </a:xfrm>
        </p:spPr>
        <p:txBody>
          <a:bodyPr/>
          <a:lstStyle/>
          <a:p>
            <a:pPr marL="0" indent="0">
              <a:buNone/>
            </a:pPr>
            <a:r>
              <a:rPr lang="en-US" dirty="0" smtClean="0"/>
              <a:t>****  CCR5</a:t>
            </a:r>
          </a:p>
          <a:p>
            <a:pPr marL="0" indent="0">
              <a:buNone/>
            </a:pPr>
            <a:r>
              <a:rPr lang="en-US" dirty="0"/>
              <a:t> </a:t>
            </a:r>
            <a:r>
              <a:rPr lang="en-US" dirty="0" smtClean="0"/>
              <a:t> **     CXCR4</a:t>
            </a:r>
          </a:p>
          <a:p>
            <a:pPr marL="0" indent="0">
              <a:buNone/>
            </a:pPr>
            <a:r>
              <a:rPr lang="en-US" dirty="0" smtClean="0"/>
              <a:t>	CXCL6</a:t>
            </a:r>
          </a:p>
          <a:p>
            <a:pPr marL="0" indent="0">
              <a:buNone/>
            </a:pPr>
            <a:r>
              <a:rPr lang="en-US" dirty="0" smtClean="0"/>
              <a:t>	CCR3</a:t>
            </a:r>
          </a:p>
          <a:p>
            <a:pPr marL="0" indent="0">
              <a:buNone/>
            </a:pPr>
            <a:r>
              <a:rPr lang="en-US" dirty="0"/>
              <a:t>	</a:t>
            </a:r>
            <a:r>
              <a:rPr lang="en-US" dirty="0" smtClean="0"/>
              <a:t>others</a:t>
            </a:r>
          </a:p>
          <a:p>
            <a:pPr marL="0" indent="0">
              <a:buNone/>
            </a:pPr>
            <a:endParaRPr lang="en-US" dirty="0" smtClean="0"/>
          </a:p>
        </p:txBody>
      </p:sp>
    </p:spTree>
    <p:extLst>
      <p:ext uri="{BB962C8B-B14F-4D97-AF65-F5344CB8AC3E}">
        <p14:creationId xmlns:p14="http://schemas.microsoft.com/office/powerpoint/2010/main" val="174161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00"/>
                </a:solidFill>
              </a:rPr>
              <a:t>CCR5  -  an interesting protein</a:t>
            </a:r>
            <a:endParaRPr lang="en-US" b="1" dirty="0">
              <a:solidFill>
                <a:srgbClr val="003300"/>
              </a:solidFill>
            </a:endParaRPr>
          </a:p>
        </p:txBody>
      </p:sp>
      <p:sp>
        <p:nvSpPr>
          <p:cNvPr id="3" name="Content Placeholder 2"/>
          <p:cNvSpPr>
            <a:spLocks noGrp="1"/>
          </p:cNvSpPr>
          <p:nvPr>
            <p:ph idx="1"/>
          </p:nvPr>
        </p:nvSpPr>
        <p:spPr/>
        <p:txBody>
          <a:bodyPr/>
          <a:lstStyle/>
          <a:p>
            <a:r>
              <a:rPr lang="en-US" dirty="0" smtClean="0"/>
              <a:t>A “chemokine receptor” that naturally binds specific “chemokines” resulting in cellular activation and chemotaxis</a:t>
            </a:r>
          </a:p>
          <a:p>
            <a:r>
              <a:rPr lang="en-US" dirty="0" smtClean="0"/>
              <a:t>Totally dispensable for a healthy life</a:t>
            </a:r>
          </a:p>
          <a:p>
            <a:r>
              <a:rPr lang="en-US" dirty="0" smtClean="0"/>
              <a:t>CCR5 knockout mice are perfectly fine</a:t>
            </a:r>
          </a:p>
          <a:p>
            <a:r>
              <a:rPr lang="en-US" dirty="0" smtClean="0"/>
              <a:t>CCR5 “knockout humans” (</a:t>
            </a:r>
            <a:r>
              <a:rPr lang="el-GR" dirty="0" smtClean="0"/>
              <a:t>Δ</a:t>
            </a:r>
            <a:r>
              <a:rPr lang="en-US" dirty="0" smtClean="0"/>
              <a:t>32 homozygotes) are perfectly fine </a:t>
            </a:r>
            <a:endParaRPr lang="en-US" dirty="0"/>
          </a:p>
        </p:txBody>
      </p:sp>
    </p:spTree>
    <p:extLst>
      <p:ext uri="{BB962C8B-B14F-4D97-AF65-F5344CB8AC3E}">
        <p14:creationId xmlns:p14="http://schemas.microsoft.com/office/powerpoint/2010/main" val="282268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365125"/>
            <a:ext cx="10961914" cy="1325563"/>
          </a:xfrm>
        </p:spPr>
        <p:txBody>
          <a:bodyPr/>
          <a:lstStyle/>
          <a:p>
            <a:r>
              <a:rPr lang="en-US" b="1" dirty="0" smtClean="0">
                <a:solidFill>
                  <a:srgbClr val="003300"/>
                </a:solidFill>
              </a:rPr>
              <a:t>CCR5 “knockout humans”  -  an interesting story</a:t>
            </a:r>
            <a:endParaRPr lang="en-US" b="1" dirty="0">
              <a:solidFill>
                <a:srgbClr val="003300"/>
              </a:solidFill>
            </a:endParaRPr>
          </a:p>
        </p:txBody>
      </p:sp>
      <p:sp>
        <p:nvSpPr>
          <p:cNvPr id="3" name="Content Placeholder 2"/>
          <p:cNvSpPr>
            <a:spLocks noGrp="1"/>
          </p:cNvSpPr>
          <p:nvPr>
            <p:ph idx="1"/>
          </p:nvPr>
        </p:nvSpPr>
        <p:spPr/>
        <p:txBody>
          <a:bodyPr>
            <a:normAutofit lnSpcReduction="10000"/>
          </a:bodyPr>
          <a:lstStyle/>
          <a:p>
            <a:r>
              <a:rPr lang="en-US" dirty="0" smtClean="0"/>
              <a:t>MSM in NYC who were practicing high risk activities and who did not 	become HIV-infected were investigated. Some were found to 	have non-functional CCR5 genes.</a:t>
            </a:r>
          </a:p>
          <a:p>
            <a:r>
              <a:rPr lang="en-US" dirty="0" smtClean="0"/>
              <a:t>The defect is a 32 base pair deletion</a:t>
            </a:r>
          </a:p>
          <a:p>
            <a:r>
              <a:rPr lang="en-US" dirty="0" smtClean="0"/>
              <a:t>The allelic frequency of the </a:t>
            </a:r>
            <a:r>
              <a:rPr lang="el-GR" dirty="0" smtClean="0"/>
              <a:t>Δ</a:t>
            </a:r>
            <a:r>
              <a:rPr lang="en-US" dirty="0" smtClean="0"/>
              <a:t>32 deletion is 10% in those of northern 	European descent</a:t>
            </a:r>
          </a:p>
          <a:p>
            <a:r>
              <a:rPr lang="en-US" dirty="0" smtClean="0"/>
              <a:t>1% of humans of northern European descent are </a:t>
            </a:r>
            <a:r>
              <a:rPr lang="el-GR" dirty="0" smtClean="0"/>
              <a:t>Δ</a:t>
            </a:r>
            <a:r>
              <a:rPr lang="en-US" dirty="0" smtClean="0"/>
              <a:t>32 homozygotes</a:t>
            </a:r>
          </a:p>
          <a:p>
            <a:r>
              <a:rPr lang="en-US" dirty="0" smtClean="0"/>
              <a:t>The </a:t>
            </a:r>
            <a:r>
              <a:rPr lang="el-GR" dirty="0" smtClean="0"/>
              <a:t>Δ</a:t>
            </a:r>
            <a:r>
              <a:rPr lang="en-US" dirty="0" smtClean="0"/>
              <a:t>32 mutation is absent in those of other descents from other 	parts of the world</a:t>
            </a:r>
          </a:p>
          <a:p>
            <a:r>
              <a:rPr lang="en-US" dirty="0" smtClean="0"/>
              <a:t>Δ32 homozygotes are highly resistant to the acquisition of HIV-1</a:t>
            </a:r>
            <a:endParaRPr lang="en-US" dirty="0"/>
          </a:p>
        </p:txBody>
      </p:sp>
    </p:spTree>
    <p:extLst>
      <p:ext uri="{BB962C8B-B14F-4D97-AF65-F5344CB8AC3E}">
        <p14:creationId xmlns:p14="http://schemas.microsoft.com/office/powerpoint/2010/main" val="372919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00"/>
                </a:solidFill>
              </a:rPr>
              <a:t>What’s with </a:t>
            </a:r>
            <a:r>
              <a:rPr lang="el-GR" b="1" dirty="0" smtClean="0">
                <a:solidFill>
                  <a:srgbClr val="003300"/>
                </a:solidFill>
              </a:rPr>
              <a:t>Δ</a:t>
            </a:r>
            <a:r>
              <a:rPr lang="en-US" b="1" dirty="0" smtClean="0">
                <a:solidFill>
                  <a:srgbClr val="003300"/>
                </a:solidFill>
              </a:rPr>
              <a:t>32?</a:t>
            </a:r>
            <a:endParaRPr lang="en-US" b="1" dirty="0">
              <a:solidFill>
                <a:srgbClr val="003300"/>
              </a:solidFill>
            </a:endParaRPr>
          </a:p>
        </p:txBody>
      </p:sp>
      <p:sp>
        <p:nvSpPr>
          <p:cNvPr id="3" name="Content Placeholder 2"/>
          <p:cNvSpPr>
            <a:spLocks noGrp="1"/>
          </p:cNvSpPr>
          <p:nvPr>
            <p:ph idx="1"/>
          </p:nvPr>
        </p:nvSpPr>
        <p:spPr/>
        <p:txBody>
          <a:bodyPr/>
          <a:lstStyle/>
          <a:p>
            <a:r>
              <a:rPr lang="en-US" b="1" dirty="0" smtClean="0">
                <a:solidFill>
                  <a:srgbClr val="003300"/>
                </a:solidFill>
              </a:rPr>
              <a:t>The estimated time of emergence of the </a:t>
            </a:r>
            <a:r>
              <a:rPr lang="el-GR" b="1" dirty="0" smtClean="0">
                <a:solidFill>
                  <a:srgbClr val="003300"/>
                </a:solidFill>
              </a:rPr>
              <a:t>Δ</a:t>
            </a:r>
            <a:r>
              <a:rPr lang="en-US" b="1" dirty="0" smtClean="0">
                <a:solidFill>
                  <a:srgbClr val="003300"/>
                </a:solidFill>
              </a:rPr>
              <a:t>32 mutation in humans and the locations of highest </a:t>
            </a:r>
            <a:r>
              <a:rPr lang="el-GR" b="1" dirty="0" smtClean="0">
                <a:solidFill>
                  <a:srgbClr val="003300"/>
                </a:solidFill>
              </a:rPr>
              <a:t>Δ</a:t>
            </a:r>
            <a:r>
              <a:rPr lang="en-US" b="1" dirty="0" smtClean="0">
                <a:solidFill>
                  <a:srgbClr val="003300"/>
                </a:solidFill>
              </a:rPr>
              <a:t>32 prevalence in Europe have been linked to the height of the bubonic plague in the middle ages</a:t>
            </a:r>
          </a:p>
          <a:p>
            <a:r>
              <a:rPr lang="en-US" b="1" dirty="0" smtClean="0">
                <a:solidFill>
                  <a:srgbClr val="003300"/>
                </a:solidFill>
              </a:rPr>
              <a:t>It has been suggested that the </a:t>
            </a:r>
            <a:r>
              <a:rPr lang="el-GR" b="1" dirty="0" smtClean="0">
                <a:solidFill>
                  <a:srgbClr val="003300"/>
                </a:solidFill>
              </a:rPr>
              <a:t>Δ</a:t>
            </a:r>
            <a:r>
              <a:rPr lang="en-US" b="1" dirty="0" smtClean="0">
                <a:solidFill>
                  <a:srgbClr val="003300"/>
                </a:solidFill>
              </a:rPr>
              <a:t>32 mutation confers resistance to bubonic plaque and was selected for by the massive epidemic of </a:t>
            </a:r>
            <a:r>
              <a:rPr lang="en-US" b="1" i="1" dirty="0" smtClean="0">
                <a:solidFill>
                  <a:srgbClr val="003300"/>
                </a:solidFill>
              </a:rPr>
              <a:t>Yersinia </a:t>
            </a:r>
            <a:r>
              <a:rPr lang="en-US" b="1" i="1" dirty="0" err="1" smtClean="0">
                <a:solidFill>
                  <a:srgbClr val="003300"/>
                </a:solidFill>
              </a:rPr>
              <a:t>pestis</a:t>
            </a:r>
            <a:r>
              <a:rPr lang="en-US" b="1" i="1" dirty="0" smtClean="0">
                <a:solidFill>
                  <a:srgbClr val="003300"/>
                </a:solidFill>
              </a:rPr>
              <a:t> </a:t>
            </a:r>
            <a:r>
              <a:rPr lang="en-US" b="1" dirty="0" smtClean="0">
                <a:solidFill>
                  <a:srgbClr val="003300"/>
                </a:solidFill>
              </a:rPr>
              <a:t>in the middle ages</a:t>
            </a:r>
          </a:p>
          <a:p>
            <a:r>
              <a:rPr lang="en-US" b="1" dirty="0" smtClean="0">
                <a:solidFill>
                  <a:srgbClr val="003300"/>
                </a:solidFill>
              </a:rPr>
              <a:t>More recently it has been suggested that smallpox could have been the selection factor for the emergence of </a:t>
            </a:r>
            <a:r>
              <a:rPr lang="el-GR" b="1" dirty="0" smtClean="0">
                <a:solidFill>
                  <a:srgbClr val="003300"/>
                </a:solidFill>
              </a:rPr>
              <a:t>Δ</a:t>
            </a:r>
            <a:r>
              <a:rPr lang="en-US" b="1" dirty="0" smtClean="0">
                <a:solidFill>
                  <a:srgbClr val="003300"/>
                </a:solidFill>
              </a:rPr>
              <a:t>32</a:t>
            </a:r>
          </a:p>
          <a:p>
            <a:r>
              <a:rPr lang="en-US" b="1" dirty="0" smtClean="0">
                <a:solidFill>
                  <a:srgbClr val="003300"/>
                </a:solidFill>
              </a:rPr>
              <a:t>If you were a researcher interested in this question . . .</a:t>
            </a:r>
            <a:endParaRPr lang="en-US" b="1" dirty="0">
              <a:solidFill>
                <a:srgbClr val="003300"/>
              </a:solidFill>
            </a:endParaRPr>
          </a:p>
        </p:txBody>
      </p:sp>
    </p:spTree>
    <p:extLst>
      <p:ext uri="{BB962C8B-B14F-4D97-AF65-F5344CB8AC3E}">
        <p14:creationId xmlns:p14="http://schemas.microsoft.com/office/powerpoint/2010/main" val="252339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00"/>
                </a:solidFill>
              </a:rPr>
              <a:t>Timothy Brown   -   the Berlin Patient</a:t>
            </a:r>
            <a:endParaRPr lang="en-US" b="1" dirty="0">
              <a:solidFill>
                <a:srgbClr val="003300"/>
              </a:solidFill>
            </a:endParaRPr>
          </a:p>
        </p:txBody>
      </p:sp>
      <p:sp>
        <p:nvSpPr>
          <p:cNvPr id="3" name="Content Placeholder 2"/>
          <p:cNvSpPr>
            <a:spLocks noGrp="1"/>
          </p:cNvSpPr>
          <p:nvPr>
            <p:ph idx="1"/>
          </p:nvPr>
        </p:nvSpPr>
        <p:spPr>
          <a:xfrm>
            <a:off x="1905000" y="1825625"/>
            <a:ext cx="9448800" cy="4351338"/>
          </a:xfrm>
        </p:spPr>
        <p:txBody>
          <a:bodyPr/>
          <a:lstStyle/>
          <a:p>
            <a:pPr marL="0" indent="0">
              <a:buNone/>
            </a:pPr>
            <a:r>
              <a:rPr lang="en-US" dirty="0" smtClean="0"/>
              <a:t>  </a:t>
            </a:r>
            <a:r>
              <a:rPr lang="en-US" sz="3200" b="1" dirty="0" smtClean="0"/>
              <a:t>functional cure</a:t>
            </a:r>
            <a:endParaRPr lang="en-US" sz="3200" b="1" dirty="0"/>
          </a:p>
          <a:p>
            <a:pPr marL="0" indent="0">
              <a:buNone/>
            </a:pPr>
            <a:r>
              <a:rPr lang="en-US" sz="3200" b="1" dirty="0" smtClean="0"/>
              <a:t>	 vs.</a:t>
            </a:r>
            <a:endParaRPr lang="en-US" sz="3200" b="1" dirty="0"/>
          </a:p>
          <a:p>
            <a:pPr marL="0" indent="0">
              <a:buNone/>
            </a:pPr>
            <a:r>
              <a:rPr lang="en-US" sz="3200" b="1" dirty="0" smtClean="0"/>
              <a:t> sterilizing cure</a:t>
            </a:r>
            <a:endParaRPr lang="en-US" sz="3200" b="1" dirty="0"/>
          </a:p>
        </p:txBody>
      </p:sp>
    </p:spTree>
    <p:extLst>
      <p:ext uri="{BB962C8B-B14F-4D97-AF65-F5344CB8AC3E}">
        <p14:creationId xmlns:p14="http://schemas.microsoft.com/office/powerpoint/2010/main" val="160592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300"/>
                </a:solidFill>
              </a:rPr>
              <a:t>	    Targeting receptor-mediated entry </a:t>
            </a:r>
            <a:br>
              <a:rPr lang="en-US" b="1" dirty="0" smtClean="0">
                <a:solidFill>
                  <a:srgbClr val="003300"/>
                </a:solidFill>
              </a:rPr>
            </a:br>
            <a:r>
              <a:rPr lang="en-US" b="1" dirty="0">
                <a:solidFill>
                  <a:srgbClr val="003300"/>
                </a:solidFill>
              </a:rPr>
              <a:t>	</a:t>
            </a:r>
            <a:r>
              <a:rPr lang="en-US" b="1" dirty="0" smtClean="0">
                <a:solidFill>
                  <a:srgbClr val="003300"/>
                </a:solidFill>
              </a:rPr>
              <a:t>	for development </a:t>
            </a:r>
            <a:r>
              <a:rPr lang="en-US" b="1" dirty="0">
                <a:solidFill>
                  <a:srgbClr val="003300"/>
                </a:solidFill>
              </a:rPr>
              <a:t>of anti-</a:t>
            </a:r>
            <a:r>
              <a:rPr lang="en-US" b="1" dirty="0" err="1">
                <a:solidFill>
                  <a:srgbClr val="003300"/>
                </a:solidFill>
              </a:rPr>
              <a:t>virals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904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00"/>
                </a:solidFill>
              </a:rPr>
              <a:t>&gt;20 drugs are currently licensed for the     	treatment of HIV-1 infection</a:t>
            </a:r>
            <a:endParaRPr lang="en-US" b="1" dirty="0">
              <a:solidFill>
                <a:srgbClr val="003300"/>
              </a:solidFill>
            </a:endParaRPr>
          </a:p>
        </p:txBody>
      </p:sp>
      <p:sp>
        <p:nvSpPr>
          <p:cNvPr id="3" name="Content Placeholder 2"/>
          <p:cNvSpPr>
            <a:spLocks noGrp="1"/>
          </p:cNvSpPr>
          <p:nvPr>
            <p:ph idx="1"/>
          </p:nvPr>
        </p:nvSpPr>
        <p:spPr/>
        <p:txBody>
          <a:bodyPr/>
          <a:lstStyle/>
          <a:p>
            <a:r>
              <a:rPr lang="en-US" b="1" dirty="0" smtClean="0">
                <a:solidFill>
                  <a:schemeClr val="accent2">
                    <a:lumMod val="50000"/>
                  </a:schemeClr>
                </a:solidFill>
              </a:rPr>
              <a:t>Reverse Transcriptase (Pol)</a:t>
            </a:r>
          </a:p>
          <a:p>
            <a:pPr lvl="1"/>
            <a:r>
              <a:rPr lang="en-US" b="1" dirty="0" smtClean="0">
                <a:solidFill>
                  <a:schemeClr val="accent2">
                    <a:lumMod val="50000"/>
                  </a:schemeClr>
                </a:solidFill>
              </a:rPr>
              <a:t>NRTI    (7)</a:t>
            </a:r>
          </a:p>
          <a:p>
            <a:pPr lvl="1"/>
            <a:r>
              <a:rPr lang="en-US" b="1" dirty="0" smtClean="0">
                <a:solidFill>
                  <a:schemeClr val="accent2">
                    <a:lumMod val="50000"/>
                  </a:schemeClr>
                </a:solidFill>
              </a:rPr>
              <a:t>NNRTI (5) </a:t>
            </a:r>
          </a:p>
          <a:p>
            <a:r>
              <a:rPr lang="en-US" b="1" dirty="0" smtClean="0">
                <a:solidFill>
                  <a:schemeClr val="accent2">
                    <a:lumMod val="50000"/>
                  </a:schemeClr>
                </a:solidFill>
              </a:rPr>
              <a:t>Protease  (Pol) (8)</a:t>
            </a:r>
          </a:p>
          <a:p>
            <a:r>
              <a:rPr lang="en-US" b="1" dirty="0" smtClean="0">
                <a:solidFill>
                  <a:schemeClr val="accent2">
                    <a:lumMod val="50000"/>
                  </a:schemeClr>
                </a:solidFill>
              </a:rPr>
              <a:t>Integrase  (Pol) (3)</a:t>
            </a:r>
          </a:p>
          <a:p>
            <a:r>
              <a:rPr lang="en-US" b="1" dirty="0" err="1" smtClean="0">
                <a:solidFill>
                  <a:schemeClr val="accent2">
                    <a:lumMod val="50000"/>
                  </a:schemeClr>
                </a:solidFill>
              </a:rPr>
              <a:t>Env</a:t>
            </a:r>
            <a:r>
              <a:rPr lang="en-US" b="1" dirty="0" smtClean="0">
                <a:solidFill>
                  <a:schemeClr val="accent2">
                    <a:lumMod val="50000"/>
                  </a:schemeClr>
                </a:solidFill>
              </a:rPr>
              <a:t>           </a:t>
            </a:r>
          </a:p>
          <a:p>
            <a:pPr lvl="1"/>
            <a:r>
              <a:rPr lang="en-US" b="1" dirty="0" smtClean="0">
                <a:solidFill>
                  <a:schemeClr val="accent2">
                    <a:lumMod val="50000"/>
                  </a:schemeClr>
                </a:solidFill>
              </a:rPr>
              <a:t>T20</a:t>
            </a:r>
          </a:p>
          <a:p>
            <a:pPr lvl="1"/>
            <a:r>
              <a:rPr lang="en-US" b="1" dirty="0" err="1" smtClean="0">
                <a:solidFill>
                  <a:schemeClr val="accent2">
                    <a:lumMod val="50000"/>
                  </a:schemeClr>
                </a:solidFill>
              </a:rPr>
              <a:t>Maraviroc</a:t>
            </a:r>
            <a:endParaRPr lang="en-US" b="1" dirty="0">
              <a:solidFill>
                <a:schemeClr val="accent2">
                  <a:lumMod val="50000"/>
                </a:schemeClr>
              </a:solidFill>
            </a:endParaRPr>
          </a:p>
        </p:txBody>
      </p:sp>
    </p:spTree>
    <p:extLst>
      <p:ext uri="{BB962C8B-B14F-4D97-AF65-F5344CB8AC3E}">
        <p14:creationId xmlns:p14="http://schemas.microsoft.com/office/powerpoint/2010/main" val="255732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212725"/>
            <a:ext cx="11223171" cy="1325563"/>
          </a:xfrm>
        </p:spPr>
        <p:txBody>
          <a:bodyPr>
            <a:normAutofit fontScale="90000"/>
          </a:bodyPr>
          <a:lstStyle/>
          <a:p>
            <a:r>
              <a:rPr lang="en-US" b="1" dirty="0" smtClean="0">
                <a:solidFill>
                  <a:srgbClr val="003300"/>
                </a:solidFill>
              </a:rPr>
              <a:t>What was unusual about the bone marrow stem cells transplanted into the “Berlin patient” Timothy Brown?</a:t>
            </a:r>
            <a:endParaRPr lang="en-US" b="1" dirty="0">
              <a:solidFill>
                <a:srgbClr val="003300"/>
              </a:solidFill>
            </a:endParaRPr>
          </a:p>
        </p:txBody>
      </p:sp>
      <p:sp>
        <p:nvSpPr>
          <p:cNvPr id="3" name="Content Placeholder 2"/>
          <p:cNvSpPr>
            <a:spLocks noGrp="1"/>
          </p:cNvSpPr>
          <p:nvPr>
            <p:ph idx="1"/>
          </p:nvPr>
        </p:nvSpPr>
        <p:spPr>
          <a:xfrm>
            <a:off x="838200" y="1978025"/>
            <a:ext cx="10515600" cy="4351338"/>
          </a:xfrm>
        </p:spPr>
        <p:txBody>
          <a:bodyPr/>
          <a:lstStyle/>
          <a:p>
            <a:pPr marL="0" indent="0">
              <a:buNone/>
            </a:pPr>
            <a:r>
              <a:rPr lang="en-US" dirty="0" smtClean="0">
                <a:solidFill>
                  <a:srgbClr val="003300"/>
                </a:solidFill>
              </a:rPr>
              <a:t>a.) They were MHC-matched</a:t>
            </a:r>
          </a:p>
          <a:p>
            <a:pPr marL="0" indent="0">
              <a:buNone/>
            </a:pPr>
            <a:r>
              <a:rPr lang="en-US" dirty="0" smtClean="0">
                <a:solidFill>
                  <a:srgbClr val="003300"/>
                </a:solidFill>
              </a:rPr>
              <a:t>b.) They were MHC-mismatched</a:t>
            </a:r>
          </a:p>
          <a:p>
            <a:pPr marL="0" indent="0">
              <a:buNone/>
            </a:pPr>
            <a:r>
              <a:rPr lang="en-US" dirty="0" err="1" smtClean="0">
                <a:solidFill>
                  <a:srgbClr val="003300"/>
                </a:solidFill>
              </a:rPr>
              <a:t>c.</a:t>
            </a:r>
            <a:r>
              <a:rPr lang="en-US" dirty="0" smtClean="0">
                <a:solidFill>
                  <a:srgbClr val="003300"/>
                </a:solidFill>
              </a:rPr>
              <a:t>)  They lacked a functional CCR5 gene</a:t>
            </a:r>
          </a:p>
          <a:p>
            <a:pPr marL="0" indent="0">
              <a:buNone/>
            </a:pPr>
            <a:r>
              <a:rPr lang="en-US" dirty="0" smtClean="0">
                <a:solidFill>
                  <a:srgbClr val="003300"/>
                </a:solidFill>
              </a:rPr>
              <a:t>d.)  They lacked a functional CD4 gene</a:t>
            </a:r>
          </a:p>
          <a:p>
            <a:pPr marL="0" indent="0">
              <a:buNone/>
            </a:pPr>
            <a:r>
              <a:rPr lang="en-US" dirty="0" smtClean="0">
                <a:solidFill>
                  <a:srgbClr val="003300"/>
                </a:solidFill>
              </a:rPr>
              <a:t>e.) They were obtained from his partner</a:t>
            </a:r>
            <a:endParaRPr lang="en-US" dirty="0">
              <a:solidFill>
                <a:srgbClr val="003300"/>
              </a:solidFill>
            </a:endParaRPr>
          </a:p>
        </p:txBody>
      </p:sp>
    </p:spTree>
    <p:extLst>
      <p:ext uri="{BB962C8B-B14F-4D97-AF65-F5344CB8AC3E}">
        <p14:creationId xmlns:p14="http://schemas.microsoft.com/office/powerpoint/2010/main" val="89019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00"/>
                </a:solidFill>
              </a:rPr>
              <a:t>	New Targets for Ongoing </a:t>
            </a:r>
            <a:br>
              <a:rPr lang="en-US" b="1" dirty="0" smtClean="0">
                <a:solidFill>
                  <a:srgbClr val="003300"/>
                </a:solidFill>
              </a:rPr>
            </a:br>
            <a:r>
              <a:rPr lang="en-US" b="1" dirty="0" smtClean="0">
                <a:solidFill>
                  <a:srgbClr val="003300"/>
                </a:solidFill>
              </a:rPr>
              <a:t>	Drug Development Efforts</a:t>
            </a:r>
            <a:endParaRPr lang="en-US" b="1" dirty="0">
              <a:solidFill>
                <a:srgbClr val="003300"/>
              </a:solidFill>
            </a:endParaRPr>
          </a:p>
        </p:txBody>
      </p:sp>
      <p:sp>
        <p:nvSpPr>
          <p:cNvPr id="3" name="Content Placeholder 2"/>
          <p:cNvSpPr>
            <a:spLocks noGrp="1"/>
          </p:cNvSpPr>
          <p:nvPr>
            <p:ph idx="1"/>
          </p:nvPr>
        </p:nvSpPr>
        <p:spPr>
          <a:xfrm>
            <a:off x="2870790" y="1825625"/>
            <a:ext cx="8483009" cy="4351338"/>
          </a:xfrm>
        </p:spPr>
        <p:txBody>
          <a:bodyPr/>
          <a:lstStyle/>
          <a:p>
            <a:endParaRPr lang="en-US" b="1" dirty="0" smtClean="0">
              <a:solidFill>
                <a:schemeClr val="accent2">
                  <a:lumMod val="50000"/>
                </a:schemeClr>
              </a:solidFill>
            </a:endParaRPr>
          </a:p>
          <a:p>
            <a:r>
              <a:rPr lang="en-US" b="1" dirty="0" err="1" smtClean="0">
                <a:solidFill>
                  <a:schemeClr val="accent2">
                    <a:lumMod val="50000"/>
                  </a:schemeClr>
                </a:solidFill>
              </a:rPr>
              <a:t>Vif</a:t>
            </a:r>
            <a:endParaRPr lang="en-US" b="1" dirty="0" smtClean="0">
              <a:solidFill>
                <a:schemeClr val="accent2">
                  <a:lumMod val="50000"/>
                </a:schemeClr>
              </a:solidFill>
            </a:endParaRPr>
          </a:p>
          <a:p>
            <a:r>
              <a:rPr lang="en-US" b="1" dirty="0" smtClean="0">
                <a:solidFill>
                  <a:schemeClr val="accent2">
                    <a:lumMod val="50000"/>
                  </a:schemeClr>
                </a:solidFill>
              </a:rPr>
              <a:t>Tat</a:t>
            </a:r>
          </a:p>
          <a:p>
            <a:r>
              <a:rPr lang="en-US" b="1" dirty="0" smtClean="0">
                <a:solidFill>
                  <a:schemeClr val="accent2">
                    <a:lumMod val="50000"/>
                  </a:schemeClr>
                </a:solidFill>
              </a:rPr>
              <a:t>Rev</a:t>
            </a:r>
          </a:p>
          <a:p>
            <a:r>
              <a:rPr lang="en-US" b="1" dirty="0" err="1" smtClean="0">
                <a:solidFill>
                  <a:schemeClr val="accent2">
                    <a:lumMod val="50000"/>
                  </a:schemeClr>
                </a:solidFill>
              </a:rPr>
              <a:t>Env</a:t>
            </a:r>
            <a:endParaRPr lang="en-US" b="1" dirty="0">
              <a:solidFill>
                <a:schemeClr val="accent2">
                  <a:lumMod val="50000"/>
                </a:schemeClr>
              </a:solidFill>
            </a:endParaRPr>
          </a:p>
        </p:txBody>
      </p:sp>
    </p:spTree>
    <p:extLst>
      <p:ext uri="{BB962C8B-B14F-4D97-AF65-F5344CB8AC3E}">
        <p14:creationId xmlns:p14="http://schemas.microsoft.com/office/powerpoint/2010/main" val="128164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2" y="365125"/>
            <a:ext cx="10928498" cy="1325563"/>
          </a:xfrm>
        </p:spPr>
        <p:txBody>
          <a:bodyPr/>
          <a:lstStyle/>
          <a:p>
            <a:r>
              <a:rPr lang="en-US" b="1" dirty="0" smtClean="0">
                <a:solidFill>
                  <a:srgbClr val="003300"/>
                </a:solidFill>
              </a:rPr>
              <a:t>	   Targeting </a:t>
            </a:r>
            <a:r>
              <a:rPr lang="en-US" b="1" dirty="0">
                <a:solidFill>
                  <a:srgbClr val="003300"/>
                </a:solidFill>
              </a:rPr>
              <a:t>receptor-mediated entry </a:t>
            </a:r>
            <a:br>
              <a:rPr lang="en-US" b="1" dirty="0">
                <a:solidFill>
                  <a:srgbClr val="003300"/>
                </a:solidFill>
              </a:rPr>
            </a:br>
            <a:r>
              <a:rPr lang="en-US" b="1" dirty="0">
                <a:solidFill>
                  <a:srgbClr val="003300"/>
                </a:solidFill>
              </a:rPr>
              <a:t>		for development of anti-</a:t>
            </a:r>
            <a:r>
              <a:rPr lang="en-US" b="1" dirty="0" err="1">
                <a:solidFill>
                  <a:srgbClr val="003300"/>
                </a:solidFill>
              </a:rPr>
              <a:t>virals</a:t>
            </a:r>
            <a:endParaRPr lang="en-US" b="1" dirty="0">
              <a:solidFill>
                <a:srgbClr val="003300"/>
              </a:solidFill>
            </a:endParaRPr>
          </a:p>
        </p:txBody>
      </p:sp>
      <p:sp>
        <p:nvSpPr>
          <p:cNvPr id="3" name="Content Placeholder 2"/>
          <p:cNvSpPr>
            <a:spLocks noGrp="1"/>
          </p:cNvSpPr>
          <p:nvPr>
            <p:ph idx="1"/>
          </p:nvPr>
        </p:nvSpPr>
        <p:spPr/>
        <p:txBody>
          <a:bodyPr/>
          <a:lstStyle/>
          <a:p>
            <a:endParaRPr lang="en-US" dirty="0" smtClean="0"/>
          </a:p>
          <a:p>
            <a:r>
              <a:rPr lang="en-US" b="1" dirty="0" smtClean="0">
                <a:solidFill>
                  <a:srgbClr val="CC0000"/>
                </a:solidFill>
              </a:rPr>
              <a:t>Small molecule inhibitors (“drugs” in the classic sense)</a:t>
            </a:r>
          </a:p>
          <a:p>
            <a:endParaRPr lang="en-US" b="1" dirty="0">
              <a:solidFill>
                <a:srgbClr val="CC0000"/>
              </a:solidFill>
            </a:endParaRPr>
          </a:p>
          <a:p>
            <a:r>
              <a:rPr lang="en-US" b="1" dirty="0" smtClean="0">
                <a:solidFill>
                  <a:srgbClr val="CC0000"/>
                </a:solidFill>
              </a:rPr>
              <a:t>Antibodies directed to the receptors</a:t>
            </a:r>
          </a:p>
          <a:p>
            <a:endParaRPr lang="en-US" b="1" dirty="0">
              <a:solidFill>
                <a:srgbClr val="CC0000"/>
              </a:solidFill>
            </a:endParaRPr>
          </a:p>
          <a:p>
            <a:r>
              <a:rPr lang="en-US" b="1" dirty="0" smtClean="0">
                <a:solidFill>
                  <a:srgbClr val="CC0000"/>
                </a:solidFill>
              </a:rPr>
              <a:t>Receptor decoys</a:t>
            </a:r>
            <a:endParaRPr lang="en-US" b="1" dirty="0">
              <a:solidFill>
                <a:srgbClr val="CC0000"/>
              </a:solidFill>
            </a:endParaRPr>
          </a:p>
        </p:txBody>
      </p:sp>
    </p:spTree>
    <p:extLst>
      <p:ext uri="{BB962C8B-B14F-4D97-AF65-F5344CB8AC3E}">
        <p14:creationId xmlns:p14="http://schemas.microsoft.com/office/powerpoint/2010/main" val="4211241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 y="365125"/>
            <a:ext cx="11236842" cy="1325563"/>
          </a:xfrm>
        </p:spPr>
        <p:txBody>
          <a:bodyPr/>
          <a:lstStyle/>
          <a:p>
            <a:r>
              <a:rPr lang="en-US" b="1" dirty="0" smtClean="0">
                <a:solidFill>
                  <a:srgbClr val="003300"/>
                </a:solidFill>
              </a:rPr>
              <a:t>Small Molecule Inhibitors</a:t>
            </a:r>
            <a:endParaRPr lang="en-US" b="1" dirty="0">
              <a:solidFill>
                <a:srgbClr val="003300"/>
              </a:solidFill>
            </a:endParaRPr>
          </a:p>
        </p:txBody>
      </p:sp>
      <p:sp>
        <p:nvSpPr>
          <p:cNvPr id="3" name="Content Placeholder 2"/>
          <p:cNvSpPr>
            <a:spLocks noGrp="1"/>
          </p:cNvSpPr>
          <p:nvPr>
            <p:ph idx="1"/>
          </p:nvPr>
        </p:nvSpPr>
        <p:spPr/>
        <p:txBody>
          <a:bodyPr/>
          <a:lstStyle/>
          <a:p>
            <a:r>
              <a:rPr lang="en-US" b="1" dirty="0" smtClean="0">
                <a:solidFill>
                  <a:srgbClr val="CC0000"/>
                </a:solidFill>
              </a:rPr>
              <a:t>CCR5</a:t>
            </a:r>
          </a:p>
          <a:p>
            <a:pPr lvl="1"/>
            <a:r>
              <a:rPr lang="en-US" b="1" dirty="0" err="1" smtClean="0">
                <a:solidFill>
                  <a:srgbClr val="CC0000"/>
                </a:solidFill>
              </a:rPr>
              <a:t>Maraviroc</a:t>
            </a:r>
            <a:r>
              <a:rPr lang="en-US" b="1" dirty="0" smtClean="0">
                <a:solidFill>
                  <a:srgbClr val="CC0000"/>
                </a:solidFill>
              </a:rPr>
              <a:t>. (</a:t>
            </a:r>
            <a:r>
              <a:rPr lang="en-US" b="1" dirty="0" err="1" smtClean="0">
                <a:solidFill>
                  <a:srgbClr val="CC0000"/>
                </a:solidFill>
              </a:rPr>
              <a:t>Selzentry</a:t>
            </a:r>
            <a:r>
              <a:rPr lang="en-US" b="1" dirty="0" smtClean="0">
                <a:solidFill>
                  <a:srgbClr val="CC0000"/>
                </a:solidFill>
              </a:rPr>
              <a:t>). Licensed for use. Binds to CCR5 and blocks entry of HIV-1</a:t>
            </a:r>
          </a:p>
          <a:p>
            <a:pPr lvl="1"/>
            <a:r>
              <a:rPr lang="en-US" b="1" dirty="0" err="1" smtClean="0">
                <a:solidFill>
                  <a:srgbClr val="CC0000"/>
                </a:solidFill>
              </a:rPr>
              <a:t>Vicriviroc</a:t>
            </a:r>
            <a:r>
              <a:rPr lang="en-US" b="1" dirty="0" smtClean="0">
                <a:solidFill>
                  <a:srgbClr val="CC0000"/>
                </a:solidFill>
              </a:rPr>
              <a:t>. Investigational. Similar to </a:t>
            </a:r>
            <a:r>
              <a:rPr lang="en-US" b="1" dirty="0" err="1" smtClean="0">
                <a:solidFill>
                  <a:srgbClr val="CC0000"/>
                </a:solidFill>
              </a:rPr>
              <a:t>Maraviroc</a:t>
            </a:r>
            <a:r>
              <a:rPr lang="en-US" b="1" dirty="0" smtClean="0">
                <a:solidFill>
                  <a:srgbClr val="CC0000"/>
                </a:solidFill>
              </a:rPr>
              <a:t>.</a:t>
            </a:r>
          </a:p>
          <a:p>
            <a:endParaRPr lang="en-US" b="1" dirty="0">
              <a:solidFill>
                <a:srgbClr val="CC0000"/>
              </a:solidFill>
            </a:endParaRPr>
          </a:p>
          <a:p>
            <a:r>
              <a:rPr lang="en-US" b="1" dirty="0" smtClean="0">
                <a:solidFill>
                  <a:srgbClr val="CC0000"/>
                </a:solidFill>
              </a:rPr>
              <a:t>CD4</a:t>
            </a:r>
          </a:p>
          <a:p>
            <a:pPr lvl="1"/>
            <a:r>
              <a:rPr lang="en-US" b="1" dirty="0" err="1" smtClean="0">
                <a:solidFill>
                  <a:srgbClr val="CC0000"/>
                </a:solidFill>
              </a:rPr>
              <a:t>Fostemsavir</a:t>
            </a:r>
            <a:r>
              <a:rPr lang="en-US" b="1" dirty="0" smtClean="0">
                <a:solidFill>
                  <a:srgbClr val="CC0000"/>
                </a:solidFill>
              </a:rPr>
              <a:t>  (BMS-663068). Investigational. Completed phase 1 – 2b trials and phase 3 trials are underway. Binds to gp120, blocks binding of </a:t>
            </a:r>
            <a:r>
              <a:rPr lang="en-US" b="1" dirty="0" err="1" smtClean="0">
                <a:solidFill>
                  <a:srgbClr val="CC0000"/>
                </a:solidFill>
              </a:rPr>
              <a:t>virion</a:t>
            </a:r>
            <a:r>
              <a:rPr lang="en-US" b="1" dirty="0" smtClean="0">
                <a:solidFill>
                  <a:srgbClr val="CC0000"/>
                </a:solidFill>
              </a:rPr>
              <a:t> spikes to CD4, prevents virus entry into the cell. “First in its class”.</a:t>
            </a:r>
          </a:p>
        </p:txBody>
      </p:sp>
    </p:spTree>
    <p:extLst>
      <p:ext uri="{BB962C8B-B14F-4D97-AF65-F5344CB8AC3E}">
        <p14:creationId xmlns:p14="http://schemas.microsoft.com/office/powerpoint/2010/main" val="2888036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6" y="365125"/>
            <a:ext cx="11162414" cy="1325563"/>
          </a:xfrm>
        </p:spPr>
        <p:txBody>
          <a:bodyPr/>
          <a:lstStyle/>
          <a:p>
            <a:r>
              <a:rPr lang="en-US" b="1" dirty="0" smtClean="0">
                <a:solidFill>
                  <a:srgbClr val="003300"/>
                </a:solidFill>
              </a:rPr>
              <a:t>Antibodies directed to receptor</a:t>
            </a:r>
            <a:endParaRPr lang="en-US" b="1" dirty="0">
              <a:solidFill>
                <a:srgbClr val="003300"/>
              </a:solidFill>
            </a:endParaRPr>
          </a:p>
        </p:txBody>
      </p:sp>
      <p:sp>
        <p:nvSpPr>
          <p:cNvPr id="3" name="Content Placeholder 2"/>
          <p:cNvSpPr>
            <a:spLocks noGrp="1"/>
          </p:cNvSpPr>
          <p:nvPr>
            <p:ph idx="1"/>
          </p:nvPr>
        </p:nvSpPr>
        <p:spPr>
          <a:xfrm>
            <a:off x="838200" y="1825624"/>
            <a:ext cx="10515600" cy="4724031"/>
          </a:xfrm>
        </p:spPr>
        <p:txBody>
          <a:bodyPr/>
          <a:lstStyle/>
          <a:p>
            <a:r>
              <a:rPr lang="en-US" b="1" dirty="0" smtClean="0">
                <a:solidFill>
                  <a:srgbClr val="CC0000"/>
                </a:solidFill>
              </a:rPr>
              <a:t>CD4</a:t>
            </a:r>
          </a:p>
          <a:p>
            <a:pPr lvl="1"/>
            <a:r>
              <a:rPr lang="en-US" b="1" dirty="0" err="1" smtClean="0">
                <a:solidFill>
                  <a:srgbClr val="CC0000"/>
                </a:solidFill>
              </a:rPr>
              <a:t>Ibalizumab</a:t>
            </a:r>
            <a:r>
              <a:rPr lang="en-US" b="1" dirty="0" smtClean="0">
                <a:solidFill>
                  <a:srgbClr val="CC0000"/>
                </a:solidFill>
              </a:rPr>
              <a:t>. (</a:t>
            </a:r>
            <a:r>
              <a:rPr lang="en-US" b="1" dirty="0" err="1" smtClean="0">
                <a:solidFill>
                  <a:srgbClr val="CC0000"/>
                </a:solidFill>
              </a:rPr>
              <a:t>TaiMed</a:t>
            </a:r>
            <a:r>
              <a:rPr lang="en-US" b="1" dirty="0" smtClean="0">
                <a:solidFill>
                  <a:srgbClr val="CC0000"/>
                </a:solidFill>
              </a:rPr>
              <a:t> Biologics. David Ho, Founder and CSA). A humanized </a:t>
            </a:r>
            <a:r>
              <a:rPr lang="en-US" b="1" dirty="0" err="1" smtClean="0">
                <a:solidFill>
                  <a:srgbClr val="CC0000"/>
                </a:solidFill>
              </a:rPr>
              <a:t>mAb</a:t>
            </a:r>
            <a:r>
              <a:rPr lang="en-US" b="1" dirty="0" smtClean="0">
                <a:solidFill>
                  <a:srgbClr val="CC0000"/>
                </a:solidFill>
              </a:rPr>
              <a:t> that binds to domain 2 of CD4. Investigational. Completed Phase 1-2b trials. Further testing is on hold while </a:t>
            </a:r>
            <a:r>
              <a:rPr lang="en-US" b="1" dirty="0" err="1" smtClean="0">
                <a:solidFill>
                  <a:srgbClr val="CC0000"/>
                </a:solidFill>
              </a:rPr>
              <a:t>Dr</a:t>
            </a:r>
            <a:r>
              <a:rPr lang="en-US" b="1" dirty="0" smtClean="0">
                <a:solidFill>
                  <a:srgbClr val="CC0000"/>
                </a:solidFill>
              </a:rPr>
              <a:t> Ho et al attempt to create a more potent, longer-lived derivative that can be administered subcutaneously. “I don’t want that thing hanging off my CD4s”</a:t>
            </a:r>
          </a:p>
          <a:p>
            <a:endParaRPr lang="en-US" b="1" dirty="0">
              <a:solidFill>
                <a:srgbClr val="CC0000"/>
              </a:solidFill>
            </a:endParaRPr>
          </a:p>
          <a:p>
            <a:r>
              <a:rPr lang="en-US" b="1" dirty="0" smtClean="0">
                <a:solidFill>
                  <a:srgbClr val="CC0000"/>
                </a:solidFill>
              </a:rPr>
              <a:t>CCR5</a:t>
            </a:r>
          </a:p>
          <a:p>
            <a:pPr lvl="1"/>
            <a:r>
              <a:rPr lang="en-US" b="1" dirty="0" smtClean="0">
                <a:solidFill>
                  <a:srgbClr val="CC0000"/>
                </a:solidFill>
              </a:rPr>
              <a:t>PRO 140. (</a:t>
            </a:r>
            <a:r>
              <a:rPr lang="en-US" b="1" dirty="0" err="1" smtClean="0">
                <a:solidFill>
                  <a:srgbClr val="CC0000"/>
                </a:solidFill>
              </a:rPr>
              <a:t>CytoDyn</a:t>
            </a:r>
            <a:r>
              <a:rPr lang="en-US" b="1" dirty="0" smtClean="0">
                <a:solidFill>
                  <a:srgbClr val="CC0000"/>
                </a:solidFill>
              </a:rPr>
              <a:t>). A </a:t>
            </a:r>
            <a:r>
              <a:rPr lang="en-US" b="1" dirty="0" err="1" smtClean="0">
                <a:solidFill>
                  <a:srgbClr val="CC0000"/>
                </a:solidFill>
              </a:rPr>
              <a:t>mAb</a:t>
            </a:r>
            <a:r>
              <a:rPr lang="en-US" b="1" dirty="0" smtClean="0">
                <a:solidFill>
                  <a:srgbClr val="CC0000"/>
                </a:solidFill>
              </a:rPr>
              <a:t> that binds to CCR5 and blocks entry of HIV. Investigational. Phase 1-2b trials completed and heading to phase 3 trials. </a:t>
            </a:r>
          </a:p>
          <a:p>
            <a:pPr marL="457200" lvl="1" indent="0">
              <a:buNone/>
            </a:pPr>
            <a:r>
              <a:rPr lang="en-US" b="1" dirty="0" smtClean="0">
                <a:solidFill>
                  <a:srgbClr val="CC0000"/>
                </a:solidFill>
              </a:rPr>
              <a:t>    Research is underway to develop potent bi-specific antibodies that include     	PRO140 for development. </a:t>
            </a:r>
            <a:endParaRPr lang="en-US" b="1" dirty="0">
              <a:solidFill>
                <a:srgbClr val="CC0000"/>
              </a:solidFill>
            </a:endParaRPr>
          </a:p>
        </p:txBody>
      </p:sp>
    </p:spTree>
    <p:extLst>
      <p:ext uri="{BB962C8B-B14F-4D97-AF65-F5344CB8AC3E}">
        <p14:creationId xmlns:p14="http://schemas.microsoft.com/office/powerpoint/2010/main" val="3157724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365125"/>
            <a:ext cx="11130516" cy="1325563"/>
          </a:xfrm>
        </p:spPr>
        <p:txBody>
          <a:bodyPr/>
          <a:lstStyle/>
          <a:p>
            <a:r>
              <a:rPr lang="en-US" b="1" dirty="0" smtClean="0">
                <a:solidFill>
                  <a:srgbClr val="003300"/>
                </a:solidFill>
              </a:rPr>
              <a:t>Receptor Decoys</a:t>
            </a:r>
            <a:endParaRPr lang="en-US" b="1" dirty="0">
              <a:solidFill>
                <a:srgbClr val="003300"/>
              </a:solidFill>
            </a:endParaRPr>
          </a:p>
        </p:txBody>
      </p:sp>
      <p:sp>
        <p:nvSpPr>
          <p:cNvPr id="3" name="Content Placeholder 2"/>
          <p:cNvSpPr>
            <a:spLocks noGrp="1"/>
          </p:cNvSpPr>
          <p:nvPr>
            <p:ph idx="1"/>
          </p:nvPr>
        </p:nvSpPr>
        <p:spPr/>
        <p:txBody>
          <a:bodyPr/>
          <a:lstStyle/>
          <a:p>
            <a:endParaRPr lang="en-US" dirty="0" smtClean="0"/>
          </a:p>
          <a:p>
            <a:r>
              <a:rPr lang="en-US" b="1" dirty="0" smtClean="0">
                <a:solidFill>
                  <a:srgbClr val="CC0000"/>
                </a:solidFill>
              </a:rPr>
              <a:t>CD4 </a:t>
            </a:r>
          </a:p>
          <a:p>
            <a:pPr lvl="1"/>
            <a:r>
              <a:rPr lang="en-US" b="1" dirty="0" smtClean="0">
                <a:solidFill>
                  <a:srgbClr val="CC0000"/>
                </a:solidFill>
              </a:rPr>
              <a:t>Soluble CD4 (sCD4). Early clinical trials of sCD4 and sCD4-Ig were not sufficiently promising to warrant further testing. Difficulty in achieving therapeutic doses. Expense. Delivery.</a:t>
            </a:r>
          </a:p>
          <a:p>
            <a:endParaRPr lang="en-US" b="1" dirty="0">
              <a:solidFill>
                <a:srgbClr val="CC0000"/>
              </a:solidFill>
            </a:endParaRPr>
          </a:p>
          <a:p>
            <a:r>
              <a:rPr lang="en-US" b="1" dirty="0" smtClean="0">
                <a:solidFill>
                  <a:srgbClr val="CC0000"/>
                </a:solidFill>
              </a:rPr>
              <a:t>CCR5</a:t>
            </a:r>
          </a:p>
          <a:p>
            <a:pPr lvl="1"/>
            <a:r>
              <a:rPr lang="en-US" b="1" dirty="0" smtClean="0">
                <a:solidFill>
                  <a:srgbClr val="CC0000"/>
                </a:solidFill>
              </a:rPr>
              <a:t>See </a:t>
            </a:r>
            <a:r>
              <a:rPr lang="en-US" b="1" dirty="0">
                <a:solidFill>
                  <a:srgbClr val="CC0000"/>
                </a:solidFill>
              </a:rPr>
              <a:t>G</a:t>
            </a:r>
            <a:r>
              <a:rPr lang="en-US" b="1" dirty="0" smtClean="0">
                <a:solidFill>
                  <a:srgbClr val="CC0000"/>
                </a:solidFill>
              </a:rPr>
              <a:t>ardner et al Nature 2015</a:t>
            </a:r>
            <a:endParaRPr lang="en-US" b="1" dirty="0">
              <a:solidFill>
                <a:srgbClr val="CC0000"/>
              </a:solidFill>
            </a:endParaRPr>
          </a:p>
        </p:txBody>
      </p:sp>
    </p:spTree>
    <p:extLst>
      <p:ext uri="{BB962C8B-B14F-4D97-AF65-F5344CB8AC3E}">
        <p14:creationId xmlns:p14="http://schemas.microsoft.com/office/powerpoint/2010/main" val="404234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600" y="688975"/>
            <a:ext cx="65024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3"/>
          <p:cNvSpPr txBox="1">
            <a:spLocks noChangeArrowheads="1"/>
          </p:cNvSpPr>
          <p:nvPr/>
        </p:nvSpPr>
        <p:spPr bwMode="auto">
          <a:xfrm>
            <a:off x="2428875" y="2033588"/>
            <a:ext cx="100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b="1">
                <a:solidFill>
                  <a:srgbClr val="808080"/>
                </a:solidFill>
              </a:rPr>
              <a:t>SEAP </a:t>
            </a:r>
            <a:br>
              <a:rPr lang="en-US" altLang="en-US" b="1">
                <a:solidFill>
                  <a:srgbClr val="808080"/>
                </a:solidFill>
              </a:rPr>
            </a:br>
            <a:r>
              <a:rPr lang="en-US" altLang="en-US" b="1">
                <a:solidFill>
                  <a:srgbClr val="808080"/>
                </a:solidFill>
              </a:rPr>
              <a:t>Activity</a:t>
            </a:r>
            <a:endParaRPr lang="en-US" altLang="en-US" b="1">
              <a:solidFill>
                <a:srgbClr val="000000"/>
              </a:solidFill>
            </a:endParaRPr>
          </a:p>
        </p:txBody>
      </p:sp>
      <p:sp>
        <p:nvSpPr>
          <p:cNvPr id="2" name="Rectangle 1"/>
          <p:cNvSpPr/>
          <p:nvPr/>
        </p:nvSpPr>
        <p:spPr>
          <a:xfrm>
            <a:off x="239485" y="688975"/>
            <a:ext cx="2503715" cy="646331"/>
          </a:xfrm>
          <a:prstGeom prst="rect">
            <a:avLst/>
          </a:prstGeom>
        </p:spPr>
        <p:txBody>
          <a:bodyPr wrap="square">
            <a:spAutoFit/>
          </a:bodyPr>
          <a:lstStyle/>
          <a:p>
            <a:r>
              <a:rPr lang="en-US" dirty="0"/>
              <a:t>Virus neutralization </a:t>
            </a:r>
          </a:p>
          <a:p>
            <a:r>
              <a:rPr lang="en-US" dirty="0"/>
              <a:t>assay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0460"/>
            <a:ext cx="12192001" cy="4699000"/>
          </a:xfrm>
          <a:prstGeom prst="rect">
            <a:avLst/>
          </a:prstGeom>
        </p:spPr>
      </p:pic>
      <p:sp>
        <p:nvSpPr>
          <p:cNvPr id="3" name="Rectangle 2"/>
          <p:cNvSpPr/>
          <p:nvPr/>
        </p:nvSpPr>
        <p:spPr>
          <a:xfrm>
            <a:off x="516500" y="303014"/>
            <a:ext cx="4947508" cy="400110"/>
          </a:xfrm>
          <a:prstGeom prst="rect">
            <a:avLst/>
          </a:prstGeom>
        </p:spPr>
        <p:txBody>
          <a:bodyPr wrap="none">
            <a:spAutoFit/>
          </a:bodyPr>
          <a:lstStyle/>
          <a:p>
            <a:r>
              <a:rPr lang="en-US" sz="2000" dirty="0"/>
              <a:t>5 MARCH </a:t>
            </a:r>
            <a:r>
              <a:rPr lang="en-US" sz="2000" b="1" dirty="0"/>
              <a:t>2015</a:t>
            </a:r>
            <a:r>
              <a:rPr lang="en-US" sz="2000" dirty="0"/>
              <a:t> | VOL 519 |</a:t>
            </a:r>
            <a:r>
              <a:rPr lang="en-US" sz="2000" b="1" dirty="0"/>
              <a:t> NATURE </a:t>
            </a:r>
            <a:r>
              <a:rPr lang="en-US" sz="2000" dirty="0"/>
              <a:t>| 87</a:t>
            </a:r>
          </a:p>
        </p:txBody>
      </p:sp>
    </p:spTree>
    <p:extLst>
      <p:ext uri="{BB962C8B-B14F-4D97-AF65-F5344CB8AC3E}">
        <p14:creationId xmlns:p14="http://schemas.microsoft.com/office/powerpoint/2010/main" val="213395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0720" y="853440"/>
            <a:ext cx="7284719" cy="5029200"/>
          </a:xfrm>
          <a:prstGeom prst="rect">
            <a:avLst/>
          </a:prstGeom>
        </p:spPr>
      </p:pic>
    </p:spTree>
    <p:extLst>
      <p:ext uri="{BB962C8B-B14F-4D97-AF65-F5344CB8AC3E}">
        <p14:creationId xmlns:p14="http://schemas.microsoft.com/office/powerpoint/2010/main" val="4020580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7440" y="975360"/>
            <a:ext cx="7223760" cy="4983480"/>
          </a:xfrm>
          <a:prstGeom prst="rect">
            <a:avLst/>
          </a:prstGeom>
        </p:spPr>
      </p:pic>
    </p:spTree>
    <p:extLst>
      <p:ext uri="{BB962C8B-B14F-4D97-AF65-F5344CB8AC3E}">
        <p14:creationId xmlns:p14="http://schemas.microsoft.com/office/powerpoint/2010/main" val="3183780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3999" y="0"/>
            <a:ext cx="8124001" cy="6858000"/>
          </a:xfrm>
          <a:prstGeom prst="rect">
            <a:avLst/>
          </a:prstGeom>
        </p:spPr>
      </p:pic>
    </p:spTree>
    <p:extLst>
      <p:ext uri="{BB962C8B-B14F-4D97-AF65-F5344CB8AC3E}">
        <p14:creationId xmlns:p14="http://schemas.microsoft.com/office/powerpoint/2010/main" val="198797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5088"/>
          </a:xfrm>
        </p:spPr>
        <p:txBody>
          <a:bodyPr>
            <a:normAutofit/>
          </a:bodyPr>
          <a:lstStyle/>
          <a:p>
            <a:r>
              <a:rPr lang="en-US" b="1" dirty="0" smtClean="0">
                <a:solidFill>
                  <a:srgbClr val="FF0000"/>
                </a:solidFill>
              </a:rPr>
              <a:t>What do we hope to learn today?</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003300"/>
                </a:solidFill>
              </a:rPr>
              <a:t>HIV and SIV are unusual compared to other families of viruses in that they use a sequential two receptor system for entry into their target cells</a:t>
            </a:r>
          </a:p>
          <a:p>
            <a:r>
              <a:rPr lang="en-US" b="1" dirty="0" smtClean="0">
                <a:solidFill>
                  <a:srgbClr val="003300"/>
                </a:solidFill>
              </a:rPr>
              <a:t>To what extent can virus-receptor interactions become the target of drug development</a:t>
            </a:r>
          </a:p>
          <a:p>
            <a:r>
              <a:rPr lang="en-US" b="1" dirty="0" smtClean="0">
                <a:solidFill>
                  <a:srgbClr val="003300"/>
                </a:solidFill>
              </a:rPr>
              <a:t>A discussion of the pioneering paper by Gardner et al</a:t>
            </a:r>
          </a:p>
          <a:p>
            <a:endParaRPr lang="en-US" b="1" dirty="0">
              <a:solidFill>
                <a:srgbClr val="003300"/>
              </a:solidFill>
            </a:endParaRPr>
          </a:p>
        </p:txBody>
      </p:sp>
    </p:spTree>
    <p:extLst>
      <p:ext uri="{BB962C8B-B14F-4D97-AF65-F5344CB8AC3E}">
        <p14:creationId xmlns:p14="http://schemas.microsoft.com/office/powerpoint/2010/main" val="171180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69557"/>
            <a:ext cx="5943600" cy="6318885"/>
          </a:xfrm>
          <a:prstGeom prst="rect">
            <a:avLst/>
          </a:prstGeom>
          <a:noFill/>
          <a:ln>
            <a:noFill/>
          </a:ln>
        </p:spPr>
      </p:pic>
    </p:spTree>
    <p:extLst>
      <p:ext uri="{BB962C8B-B14F-4D97-AF65-F5344CB8AC3E}">
        <p14:creationId xmlns:p14="http://schemas.microsoft.com/office/powerpoint/2010/main" val="2105201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714" y="1001485"/>
            <a:ext cx="11527972" cy="4920343"/>
          </a:xfrm>
          <a:prstGeom prst="rect">
            <a:avLst/>
          </a:prstGeom>
        </p:spPr>
      </p:pic>
    </p:spTree>
    <p:extLst>
      <p:ext uri="{BB962C8B-B14F-4D97-AF65-F5344CB8AC3E}">
        <p14:creationId xmlns:p14="http://schemas.microsoft.com/office/powerpoint/2010/main" val="2442648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300"/>
                </a:solidFill>
              </a:rPr>
              <a:t>	Humble Conclusion of Matt </a:t>
            </a:r>
            <a:br>
              <a:rPr lang="en-US" b="1" dirty="0" smtClean="0">
                <a:solidFill>
                  <a:srgbClr val="003300"/>
                </a:solidFill>
              </a:rPr>
            </a:br>
            <a:r>
              <a:rPr lang="en-US" b="1" dirty="0" smtClean="0">
                <a:solidFill>
                  <a:srgbClr val="003300"/>
                </a:solidFill>
              </a:rPr>
              <a:t>	Gardner and Michael </a:t>
            </a:r>
            <a:r>
              <a:rPr lang="en-US" b="1" dirty="0" err="1">
                <a:solidFill>
                  <a:srgbClr val="003300"/>
                </a:solidFill>
              </a:rPr>
              <a:t>F</a:t>
            </a:r>
            <a:r>
              <a:rPr lang="en-US" b="1" dirty="0" err="1" smtClean="0">
                <a:solidFill>
                  <a:srgbClr val="003300"/>
                </a:solidFill>
              </a:rPr>
              <a:t>arzan</a:t>
            </a:r>
            <a:endParaRPr lang="en-US" b="1" dirty="0">
              <a:solidFill>
                <a:srgbClr val="003300"/>
              </a:solidFill>
            </a:endParaRPr>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sz="3200" b="1" dirty="0" smtClean="0">
                <a:solidFill>
                  <a:srgbClr val="CC0000"/>
                </a:solidFill>
              </a:rPr>
              <a:t>	Our </a:t>
            </a:r>
            <a:r>
              <a:rPr lang="en-US" sz="3200" b="1" dirty="0">
                <a:solidFill>
                  <a:srgbClr val="CC0000"/>
                </a:solidFill>
              </a:rPr>
              <a:t>data suggest </a:t>
            </a:r>
            <a:r>
              <a:rPr lang="en-US" sz="3200" b="1" dirty="0" smtClean="0">
                <a:solidFill>
                  <a:srgbClr val="CC0000"/>
                </a:solidFill>
              </a:rPr>
              <a:t>that AAV-delivered</a:t>
            </a:r>
            <a:endParaRPr lang="en-US" sz="3200" b="1" dirty="0">
              <a:solidFill>
                <a:srgbClr val="CC0000"/>
              </a:solidFill>
            </a:endParaRPr>
          </a:p>
          <a:p>
            <a:pPr marL="0" indent="0">
              <a:buNone/>
            </a:pPr>
            <a:r>
              <a:rPr lang="en-US" sz="3200" b="1" dirty="0">
                <a:solidFill>
                  <a:srgbClr val="CC0000"/>
                </a:solidFill>
              </a:rPr>
              <a:t>eCD4-Ig can function like an effective HIV-1 vaccine.</a:t>
            </a:r>
          </a:p>
        </p:txBody>
      </p:sp>
    </p:spTree>
    <p:extLst>
      <p:ext uri="{BB962C8B-B14F-4D97-AF65-F5344CB8AC3E}">
        <p14:creationId xmlns:p14="http://schemas.microsoft.com/office/powerpoint/2010/main" val="137879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57" y="0"/>
            <a:ext cx="9838660" cy="744279"/>
          </a:xfrm>
        </p:spPr>
        <p:txBody>
          <a:bodyPr>
            <a:normAutofit/>
          </a:bodyPr>
          <a:lstStyle/>
          <a:p>
            <a:pPr algn="l"/>
            <a:r>
              <a:rPr lang="en-US" sz="3600" b="1" dirty="0" smtClean="0"/>
              <a:t>	Families of Viruses</a:t>
            </a:r>
            <a:endParaRPr lang="en-US" sz="3600" b="1" dirty="0"/>
          </a:p>
        </p:txBody>
      </p:sp>
      <p:sp>
        <p:nvSpPr>
          <p:cNvPr id="3" name="Subtitle 2"/>
          <p:cNvSpPr>
            <a:spLocks noGrp="1"/>
          </p:cNvSpPr>
          <p:nvPr>
            <p:ph type="subTitle" idx="1"/>
          </p:nvPr>
        </p:nvSpPr>
        <p:spPr>
          <a:xfrm>
            <a:off x="265814" y="1371599"/>
            <a:ext cx="10866474" cy="4827181"/>
          </a:xfrm>
        </p:spPr>
        <p:txBody>
          <a:bodyPr/>
          <a:lstStyle/>
          <a:p>
            <a:pPr algn="l"/>
            <a:endParaRPr lang="en-US" dirty="0" smtClean="0"/>
          </a:p>
          <a:p>
            <a:pPr algn="l"/>
            <a:r>
              <a:rPr lang="en-US" dirty="0" smtClean="0"/>
              <a:t>	        </a:t>
            </a:r>
            <a:r>
              <a:rPr lang="en-US" sz="2800" b="1" u="sng" dirty="0" smtClean="0"/>
              <a:t>DNA</a:t>
            </a:r>
            <a:r>
              <a:rPr lang="en-US" sz="2800" dirty="0" smtClean="0"/>
              <a:t>			     </a:t>
            </a:r>
            <a:r>
              <a:rPr lang="en-US" sz="2800" b="1" u="sng" dirty="0" smtClean="0"/>
              <a:t>RNA</a:t>
            </a:r>
            <a:r>
              <a:rPr lang="en-US" sz="2800" dirty="0" smtClean="0"/>
              <a:t>		    </a:t>
            </a:r>
            <a:r>
              <a:rPr lang="en-US" sz="2800" b="1" u="sng" dirty="0" smtClean="0"/>
              <a:t>RNA</a:t>
            </a:r>
            <a:endParaRPr lang="en-US" dirty="0"/>
          </a:p>
          <a:p>
            <a:pPr algn="l"/>
            <a:r>
              <a:rPr lang="en-US" dirty="0" smtClean="0"/>
              <a:t>	Adenoviruses			</a:t>
            </a:r>
            <a:r>
              <a:rPr lang="en-US" dirty="0" err="1" smtClean="0"/>
              <a:t>Reoviruses</a:t>
            </a:r>
            <a:r>
              <a:rPr lang="en-US" dirty="0" smtClean="0"/>
              <a:t>		Retroviruses    (</a:t>
            </a:r>
            <a:r>
              <a:rPr lang="en-US" dirty="0" err="1" smtClean="0"/>
              <a:t>env</a:t>
            </a:r>
            <a:r>
              <a:rPr lang="en-US" dirty="0" smtClean="0"/>
              <a:t>)</a:t>
            </a:r>
          </a:p>
          <a:p>
            <a:pPr algn="l"/>
            <a:r>
              <a:rPr lang="en-US" dirty="0" smtClean="0"/>
              <a:t>	</a:t>
            </a:r>
            <a:r>
              <a:rPr lang="en-US" dirty="0" err="1" smtClean="0"/>
              <a:t>Papovaviruses</a:t>
            </a:r>
            <a:r>
              <a:rPr lang="en-US" dirty="0" smtClean="0"/>
              <a:t>			Picornaviruses		</a:t>
            </a:r>
            <a:r>
              <a:rPr lang="en-US" dirty="0" err="1" smtClean="0"/>
              <a:t>Bunyaviruses</a:t>
            </a:r>
            <a:r>
              <a:rPr lang="en-US" dirty="0" smtClean="0"/>
              <a:t>   (</a:t>
            </a:r>
            <a:r>
              <a:rPr lang="en-US" dirty="0" err="1" smtClean="0"/>
              <a:t>env</a:t>
            </a:r>
            <a:r>
              <a:rPr lang="en-US" dirty="0" smtClean="0"/>
              <a:t>)</a:t>
            </a:r>
          </a:p>
          <a:p>
            <a:pPr algn="l"/>
            <a:r>
              <a:rPr lang="en-US" dirty="0" smtClean="0"/>
              <a:t>	Papillomaviruses		Arenaviruses  (</a:t>
            </a:r>
            <a:r>
              <a:rPr lang="en-US" dirty="0" err="1" smtClean="0"/>
              <a:t>env</a:t>
            </a:r>
            <a:r>
              <a:rPr lang="en-US" dirty="0" smtClean="0"/>
              <a:t>)	Filoviruses        (</a:t>
            </a:r>
            <a:r>
              <a:rPr lang="en-US" dirty="0" err="1" smtClean="0"/>
              <a:t>env</a:t>
            </a:r>
            <a:r>
              <a:rPr lang="en-US" dirty="0" smtClean="0"/>
              <a:t>)</a:t>
            </a:r>
          </a:p>
          <a:p>
            <a:pPr algn="l"/>
            <a:r>
              <a:rPr lang="en-US" dirty="0" smtClean="0"/>
              <a:t>	Parvoviruses			</a:t>
            </a:r>
            <a:r>
              <a:rPr lang="en-US" dirty="0" err="1" smtClean="0"/>
              <a:t>Togaviruses</a:t>
            </a:r>
            <a:r>
              <a:rPr lang="en-US" dirty="0" smtClean="0"/>
              <a:t>   (</a:t>
            </a:r>
            <a:r>
              <a:rPr lang="en-US" dirty="0" err="1" smtClean="0"/>
              <a:t>env</a:t>
            </a:r>
            <a:r>
              <a:rPr lang="en-US" dirty="0" smtClean="0"/>
              <a:t>)	Coronaviruses  (</a:t>
            </a:r>
            <a:r>
              <a:rPr lang="en-US" dirty="0" err="1" smtClean="0"/>
              <a:t>env</a:t>
            </a:r>
            <a:r>
              <a:rPr lang="en-US" dirty="0" smtClean="0"/>
              <a:t>)</a:t>
            </a:r>
          </a:p>
          <a:p>
            <a:pPr algn="l"/>
            <a:r>
              <a:rPr lang="en-US" dirty="0"/>
              <a:t>	</a:t>
            </a:r>
            <a:r>
              <a:rPr lang="en-US" dirty="0" smtClean="0"/>
              <a:t>Herpesviruses	   (</a:t>
            </a:r>
            <a:r>
              <a:rPr lang="en-US" dirty="0" err="1" smtClean="0"/>
              <a:t>env</a:t>
            </a:r>
            <a:r>
              <a:rPr lang="en-US" dirty="0" smtClean="0"/>
              <a:t>)		</a:t>
            </a:r>
            <a:r>
              <a:rPr lang="en-US" dirty="0" err="1" smtClean="0"/>
              <a:t>Calciviruses</a:t>
            </a:r>
            <a:r>
              <a:rPr lang="en-US" dirty="0" smtClean="0"/>
              <a:t>		</a:t>
            </a:r>
            <a:r>
              <a:rPr lang="en-US" dirty="0" err="1" smtClean="0"/>
              <a:t>Astroviruses</a:t>
            </a:r>
            <a:endParaRPr lang="en-US" dirty="0" smtClean="0"/>
          </a:p>
          <a:p>
            <a:pPr algn="l"/>
            <a:r>
              <a:rPr lang="en-US" dirty="0"/>
              <a:t>	</a:t>
            </a:r>
            <a:r>
              <a:rPr lang="en-US" dirty="0" smtClean="0"/>
              <a:t>Poxviruses			</a:t>
            </a:r>
            <a:r>
              <a:rPr lang="en-US" dirty="0" err="1" smtClean="0"/>
              <a:t>Flaviviruses</a:t>
            </a:r>
            <a:r>
              <a:rPr lang="en-US" dirty="0" smtClean="0"/>
              <a:t>   (</a:t>
            </a:r>
            <a:r>
              <a:rPr lang="en-US" dirty="0" err="1" smtClean="0"/>
              <a:t>env</a:t>
            </a:r>
            <a:r>
              <a:rPr lang="en-US" dirty="0" smtClean="0"/>
              <a:t>)	</a:t>
            </a:r>
            <a:r>
              <a:rPr lang="en-US" dirty="0" err="1" smtClean="0"/>
              <a:t>Bornaviruses</a:t>
            </a:r>
            <a:r>
              <a:rPr lang="en-US" dirty="0" smtClean="0"/>
              <a:t>     (</a:t>
            </a:r>
            <a:r>
              <a:rPr lang="en-US" dirty="0" err="1" smtClean="0"/>
              <a:t>env</a:t>
            </a:r>
            <a:r>
              <a:rPr lang="en-US" dirty="0" smtClean="0"/>
              <a:t>)</a:t>
            </a:r>
          </a:p>
          <a:p>
            <a:pPr algn="l"/>
            <a:r>
              <a:rPr lang="en-US" dirty="0"/>
              <a:t>	</a:t>
            </a:r>
            <a:r>
              <a:rPr lang="en-US" dirty="0" err="1" smtClean="0"/>
              <a:t>Hepadnaviruses</a:t>
            </a:r>
            <a:r>
              <a:rPr lang="en-US" dirty="0" smtClean="0"/>
              <a:t>  (</a:t>
            </a:r>
            <a:r>
              <a:rPr lang="en-US" dirty="0" err="1" smtClean="0"/>
              <a:t>env</a:t>
            </a:r>
            <a:r>
              <a:rPr lang="en-US" dirty="0" smtClean="0"/>
              <a:t>)		</a:t>
            </a:r>
            <a:r>
              <a:rPr lang="en-US" dirty="0" err="1" smtClean="0"/>
              <a:t>Orthomyxo</a:t>
            </a:r>
            <a:r>
              <a:rPr lang="en-US" dirty="0" smtClean="0"/>
              <a:t>    (</a:t>
            </a:r>
            <a:r>
              <a:rPr lang="en-US" dirty="0" err="1" smtClean="0"/>
              <a:t>env</a:t>
            </a:r>
            <a:r>
              <a:rPr lang="en-US" dirty="0" smtClean="0"/>
              <a:t>)	</a:t>
            </a:r>
            <a:r>
              <a:rPr lang="en-US" dirty="0" err="1" smtClean="0"/>
              <a:t>Rhabdoviruses</a:t>
            </a:r>
            <a:r>
              <a:rPr lang="en-US" dirty="0" smtClean="0"/>
              <a:t>  (</a:t>
            </a:r>
            <a:r>
              <a:rPr lang="en-US" dirty="0" err="1" smtClean="0"/>
              <a:t>env</a:t>
            </a:r>
            <a:r>
              <a:rPr lang="en-US" dirty="0" smtClean="0"/>
              <a:t>)</a:t>
            </a:r>
          </a:p>
          <a:p>
            <a:pPr algn="l"/>
            <a:r>
              <a:rPr lang="en-US" dirty="0"/>
              <a:t>	</a:t>
            </a:r>
            <a:r>
              <a:rPr lang="en-US" dirty="0" smtClean="0"/>
              <a:t>				</a:t>
            </a:r>
            <a:r>
              <a:rPr lang="en-US" dirty="0" err="1" smtClean="0"/>
              <a:t>Paramyxo</a:t>
            </a:r>
            <a:r>
              <a:rPr lang="en-US" dirty="0" smtClean="0"/>
              <a:t>       (</a:t>
            </a:r>
            <a:r>
              <a:rPr lang="en-US" dirty="0" err="1" smtClean="0"/>
              <a:t>env</a:t>
            </a:r>
            <a:r>
              <a:rPr lang="en-US" dirty="0" smtClean="0"/>
              <a:t>)</a:t>
            </a:r>
          </a:p>
          <a:p>
            <a:pPr algn="l"/>
            <a:endParaRPr lang="en-US" dirty="0"/>
          </a:p>
        </p:txBody>
      </p:sp>
    </p:spTree>
    <p:extLst>
      <p:ext uri="{BB962C8B-B14F-4D97-AF65-F5344CB8AC3E}">
        <p14:creationId xmlns:p14="http://schemas.microsoft.com/office/powerpoint/2010/main" val="431438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5624" y="0"/>
            <a:ext cx="5331376" cy="6858000"/>
          </a:xfrm>
          <a:prstGeom prst="rect">
            <a:avLst/>
          </a:prstGeom>
        </p:spPr>
      </p:pic>
      <p:sp>
        <p:nvSpPr>
          <p:cNvPr id="4" name="Rectangle 3"/>
          <p:cNvSpPr/>
          <p:nvPr/>
        </p:nvSpPr>
        <p:spPr>
          <a:xfrm>
            <a:off x="7875181" y="1000588"/>
            <a:ext cx="3193312" cy="646331"/>
          </a:xfrm>
          <a:prstGeom prst="rect">
            <a:avLst/>
          </a:prstGeom>
        </p:spPr>
        <p:txBody>
          <a:bodyPr wrap="square">
            <a:spAutoFit/>
          </a:bodyPr>
          <a:lstStyle/>
          <a:p>
            <a:r>
              <a:rPr lang="en-US" b="1" dirty="0">
                <a:solidFill>
                  <a:schemeClr val="accent2">
                    <a:lumMod val="50000"/>
                  </a:schemeClr>
                </a:solidFill>
              </a:rPr>
              <a:t>Receptor-mediated </a:t>
            </a:r>
          </a:p>
          <a:p>
            <a:r>
              <a:rPr lang="en-US" b="1" dirty="0">
                <a:solidFill>
                  <a:schemeClr val="accent2">
                    <a:lumMod val="50000"/>
                  </a:schemeClr>
                </a:solidFill>
              </a:rPr>
              <a:t> ↙          fusion</a:t>
            </a:r>
          </a:p>
        </p:txBody>
      </p:sp>
      <p:sp>
        <p:nvSpPr>
          <p:cNvPr id="5" name="Rectangle 4"/>
          <p:cNvSpPr/>
          <p:nvPr/>
        </p:nvSpPr>
        <p:spPr>
          <a:xfrm>
            <a:off x="2729024" y="1323753"/>
            <a:ext cx="3150781" cy="646331"/>
          </a:xfrm>
          <a:prstGeom prst="rect">
            <a:avLst/>
          </a:prstGeom>
        </p:spPr>
        <p:txBody>
          <a:bodyPr wrap="square">
            <a:spAutoFit/>
          </a:bodyPr>
          <a:lstStyle/>
          <a:p>
            <a:r>
              <a:rPr lang="en-US" b="1" dirty="0" smtClean="0">
                <a:solidFill>
                  <a:schemeClr val="accent2">
                    <a:lumMod val="50000"/>
                  </a:schemeClr>
                </a:solidFill>
              </a:rPr>
              <a:t>   Receptor-mediated </a:t>
            </a:r>
            <a:endParaRPr lang="en-US" b="1" dirty="0">
              <a:solidFill>
                <a:schemeClr val="accent2">
                  <a:lumMod val="50000"/>
                </a:schemeClr>
              </a:solidFill>
            </a:endParaRPr>
          </a:p>
          <a:p>
            <a:r>
              <a:rPr lang="en-US" b="1" dirty="0">
                <a:solidFill>
                  <a:schemeClr val="accent2">
                    <a:lumMod val="50000"/>
                  </a:schemeClr>
                </a:solidFill>
              </a:rPr>
              <a:t>       </a:t>
            </a:r>
            <a:r>
              <a:rPr lang="en-US" b="1" dirty="0" smtClean="0">
                <a:solidFill>
                  <a:schemeClr val="accent2">
                    <a:lumMod val="50000"/>
                  </a:schemeClr>
                </a:solidFill>
              </a:rPr>
              <a:t>    </a:t>
            </a:r>
            <a:r>
              <a:rPr lang="en-US" b="1" dirty="0">
                <a:solidFill>
                  <a:schemeClr val="accent2">
                    <a:lumMod val="50000"/>
                  </a:schemeClr>
                </a:solidFill>
              </a:rPr>
              <a:t>endocytosis        </a:t>
            </a:r>
            <a:r>
              <a:rPr lang="en-US" b="1" dirty="0" smtClean="0">
                <a:solidFill>
                  <a:schemeClr val="accent2">
                    <a:lumMod val="50000"/>
                  </a:schemeClr>
                </a:solidFill>
              </a:rPr>
              <a:t>   ↘</a:t>
            </a:r>
            <a:endParaRPr lang="en-US" b="1" dirty="0">
              <a:solidFill>
                <a:schemeClr val="accent2">
                  <a:lumMod val="50000"/>
                </a:schemeClr>
              </a:solidFill>
            </a:endParaRPr>
          </a:p>
        </p:txBody>
      </p:sp>
    </p:spTree>
    <p:extLst>
      <p:ext uri="{BB962C8B-B14F-4D97-AF65-F5344CB8AC3E}">
        <p14:creationId xmlns:p14="http://schemas.microsoft.com/office/powerpoint/2010/main" val="423947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1087" y="831849"/>
            <a:ext cx="5229826" cy="5194301"/>
          </a:xfrm>
          <a:prstGeom prst="rect">
            <a:avLst/>
          </a:prstGeom>
        </p:spPr>
      </p:pic>
    </p:spTree>
    <p:extLst>
      <p:ext uri="{BB962C8B-B14F-4D97-AF65-F5344CB8AC3E}">
        <p14:creationId xmlns:p14="http://schemas.microsoft.com/office/powerpoint/2010/main" val="110417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918201" y="5095876"/>
            <a:ext cx="119063" cy="271463"/>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1" name="Rectangle 3"/>
          <p:cNvSpPr>
            <a:spLocks noChangeArrowheads="1"/>
          </p:cNvSpPr>
          <p:nvPr/>
        </p:nvSpPr>
        <p:spPr bwMode="auto">
          <a:xfrm>
            <a:off x="6053138" y="5197476"/>
            <a:ext cx="119062" cy="271463"/>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2" name="Rectangle 4"/>
          <p:cNvSpPr>
            <a:spLocks noChangeArrowheads="1"/>
          </p:cNvSpPr>
          <p:nvPr/>
        </p:nvSpPr>
        <p:spPr bwMode="auto">
          <a:xfrm>
            <a:off x="6180138" y="5116514"/>
            <a:ext cx="119062" cy="250825"/>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3" name="Oval 5"/>
          <p:cNvSpPr>
            <a:spLocks noChangeArrowheads="1"/>
          </p:cNvSpPr>
          <p:nvPr/>
        </p:nvSpPr>
        <p:spPr bwMode="auto">
          <a:xfrm>
            <a:off x="6175375" y="5080001"/>
            <a:ext cx="134938"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4" name="Oval 6"/>
          <p:cNvSpPr>
            <a:spLocks noChangeArrowheads="1"/>
          </p:cNvSpPr>
          <p:nvPr/>
        </p:nvSpPr>
        <p:spPr bwMode="auto">
          <a:xfrm>
            <a:off x="6038851" y="5187951"/>
            <a:ext cx="136525"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5" name="Oval 7"/>
          <p:cNvSpPr>
            <a:spLocks noChangeArrowheads="1"/>
          </p:cNvSpPr>
          <p:nvPr/>
        </p:nvSpPr>
        <p:spPr bwMode="auto">
          <a:xfrm>
            <a:off x="5903914" y="5080001"/>
            <a:ext cx="134937"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6" name="Rectangle 8"/>
          <p:cNvSpPr>
            <a:spLocks noChangeArrowheads="1"/>
          </p:cNvSpPr>
          <p:nvPr/>
        </p:nvSpPr>
        <p:spPr bwMode="auto">
          <a:xfrm>
            <a:off x="5913438" y="5600700"/>
            <a:ext cx="119062" cy="279400"/>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7" name="Rectangle 9"/>
          <p:cNvSpPr>
            <a:spLocks noChangeArrowheads="1"/>
          </p:cNvSpPr>
          <p:nvPr/>
        </p:nvSpPr>
        <p:spPr bwMode="auto">
          <a:xfrm>
            <a:off x="6184901" y="5611814"/>
            <a:ext cx="119063" cy="263525"/>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8" name="Rectangle 10"/>
          <p:cNvSpPr>
            <a:spLocks noChangeArrowheads="1"/>
          </p:cNvSpPr>
          <p:nvPr/>
        </p:nvSpPr>
        <p:spPr bwMode="auto">
          <a:xfrm>
            <a:off x="6053138" y="5715000"/>
            <a:ext cx="119062" cy="266700"/>
          </a:xfrm>
          <a:prstGeom prst="rect">
            <a:avLst/>
          </a:prstGeom>
          <a:solidFill>
            <a:srgbClr val="D10000"/>
          </a:solidFill>
          <a:ln w="9525">
            <a:solidFill>
              <a:srgbClr val="B80E1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19" name="Rectangle 11"/>
          <p:cNvSpPr>
            <a:spLocks noChangeArrowheads="1"/>
          </p:cNvSpPr>
          <p:nvPr/>
        </p:nvSpPr>
        <p:spPr bwMode="auto">
          <a:xfrm>
            <a:off x="6324601" y="3884613"/>
            <a:ext cx="119063" cy="207962"/>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0" name="Rectangle 12"/>
          <p:cNvSpPr>
            <a:spLocks noChangeArrowheads="1"/>
          </p:cNvSpPr>
          <p:nvPr/>
        </p:nvSpPr>
        <p:spPr bwMode="auto">
          <a:xfrm>
            <a:off x="5778501" y="3876676"/>
            <a:ext cx="119063" cy="207963"/>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1" name="Rectangle 13"/>
          <p:cNvSpPr>
            <a:spLocks noChangeArrowheads="1"/>
          </p:cNvSpPr>
          <p:nvPr/>
        </p:nvSpPr>
        <p:spPr bwMode="auto">
          <a:xfrm>
            <a:off x="6053138" y="4041776"/>
            <a:ext cx="119062" cy="944563"/>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2" name="Rectangle 14"/>
          <p:cNvSpPr>
            <a:spLocks noChangeArrowheads="1"/>
          </p:cNvSpPr>
          <p:nvPr/>
        </p:nvSpPr>
        <p:spPr bwMode="auto">
          <a:xfrm>
            <a:off x="5918201" y="3983038"/>
            <a:ext cx="119063" cy="842962"/>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3" name="Rectangle 15"/>
          <p:cNvSpPr>
            <a:spLocks noChangeArrowheads="1"/>
          </p:cNvSpPr>
          <p:nvPr/>
        </p:nvSpPr>
        <p:spPr bwMode="auto">
          <a:xfrm>
            <a:off x="6184901" y="4011613"/>
            <a:ext cx="119063" cy="842962"/>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4" name="Rectangle 16"/>
          <p:cNvSpPr>
            <a:spLocks noChangeArrowheads="1"/>
          </p:cNvSpPr>
          <p:nvPr/>
        </p:nvSpPr>
        <p:spPr bwMode="auto">
          <a:xfrm>
            <a:off x="6992938" y="1662114"/>
            <a:ext cx="2709862" cy="312737"/>
          </a:xfrm>
          <a:prstGeom prst="rect">
            <a:avLst/>
          </a:prstGeom>
          <a:solidFill>
            <a:srgbClr val="D1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5" name="Rectangle 17"/>
          <p:cNvSpPr>
            <a:spLocks noChangeArrowheads="1"/>
          </p:cNvSpPr>
          <p:nvPr/>
        </p:nvSpPr>
        <p:spPr bwMode="auto">
          <a:xfrm>
            <a:off x="2786063" y="1654176"/>
            <a:ext cx="4183062" cy="3270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6" name="Rectangle 18"/>
          <p:cNvSpPr>
            <a:spLocks noChangeArrowheads="1"/>
          </p:cNvSpPr>
          <p:nvPr/>
        </p:nvSpPr>
        <p:spPr bwMode="auto">
          <a:xfrm>
            <a:off x="2495550" y="1651000"/>
            <a:ext cx="7200900" cy="33020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7" name="Line 19"/>
          <p:cNvSpPr>
            <a:spLocks noChangeShapeType="1"/>
          </p:cNvSpPr>
          <p:nvPr/>
        </p:nvSpPr>
        <p:spPr bwMode="auto">
          <a:xfrm>
            <a:off x="6977063" y="1651001"/>
            <a:ext cx="0" cy="32226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8" name="Line 20"/>
          <p:cNvSpPr>
            <a:spLocks noChangeShapeType="1"/>
          </p:cNvSpPr>
          <p:nvPr/>
        </p:nvSpPr>
        <p:spPr bwMode="auto">
          <a:xfrm>
            <a:off x="2789238" y="1651001"/>
            <a:ext cx="0" cy="320675"/>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29" name="Text Box 21"/>
          <p:cNvSpPr txBox="1">
            <a:spLocks noChangeArrowheads="1"/>
          </p:cNvSpPr>
          <p:nvPr/>
        </p:nvSpPr>
        <p:spPr bwMode="auto">
          <a:xfrm>
            <a:off x="2514600" y="1670050"/>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FFFFFF"/>
                </a:solidFill>
                <a:latin typeface="Helvetica" panose="020B0604020202020204" pitchFamily="34" charset="0"/>
              </a:rPr>
              <a:t>L</a:t>
            </a:r>
          </a:p>
        </p:txBody>
      </p:sp>
      <p:sp>
        <p:nvSpPr>
          <p:cNvPr id="68630" name="Text Box 22"/>
          <p:cNvSpPr txBox="1">
            <a:spLocks noChangeArrowheads="1"/>
          </p:cNvSpPr>
          <p:nvPr/>
        </p:nvSpPr>
        <p:spPr bwMode="auto">
          <a:xfrm>
            <a:off x="4637088" y="1670050"/>
            <a:ext cx="1109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00004C"/>
                </a:solidFill>
                <a:latin typeface="Helvetica" panose="020B0604020202020204" pitchFamily="34" charset="0"/>
              </a:rPr>
              <a:t>SU (gp120)</a:t>
            </a:r>
          </a:p>
        </p:txBody>
      </p:sp>
      <p:sp>
        <p:nvSpPr>
          <p:cNvPr id="68631" name="Text Box 23"/>
          <p:cNvSpPr txBox="1">
            <a:spLocks noChangeArrowheads="1"/>
          </p:cNvSpPr>
          <p:nvPr/>
        </p:nvSpPr>
        <p:spPr bwMode="auto">
          <a:xfrm>
            <a:off x="7718426" y="1670050"/>
            <a:ext cx="1019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FFFFFF"/>
                </a:solidFill>
                <a:latin typeface="Helvetica" panose="020B0604020202020204" pitchFamily="34" charset="0"/>
              </a:rPr>
              <a:t>TM (gp41)</a:t>
            </a:r>
          </a:p>
        </p:txBody>
      </p:sp>
      <p:sp>
        <p:nvSpPr>
          <p:cNvPr id="68632" name="Rectangle 24" descr="Dark upward diagonal"/>
          <p:cNvSpPr>
            <a:spLocks noChangeArrowheads="1"/>
          </p:cNvSpPr>
          <p:nvPr/>
        </p:nvSpPr>
        <p:spPr bwMode="auto">
          <a:xfrm>
            <a:off x="8726488" y="1663700"/>
            <a:ext cx="146050" cy="304800"/>
          </a:xfrm>
          <a:prstGeom prst="rect">
            <a:avLst/>
          </a:prstGeom>
          <a:pattFill prst="dkUpDiag">
            <a:fgClr>
              <a:schemeClr val="tx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33" name="Text Box 25"/>
          <p:cNvSpPr txBox="1">
            <a:spLocks noChangeArrowheads="1"/>
          </p:cNvSpPr>
          <p:nvPr/>
        </p:nvSpPr>
        <p:spPr bwMode="auto">
          <a:xfrm>
            <a:off x="9028114" y="1670050"/>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400" b="1">
                <a:solidFill>
                  <a:srgbClr val="FFFFFF"/>
                </a:solidFill>
                <a:latin typeface="Helvetica" panose="020B0604020202020204" pitchFamily="34" charset="0"/>
              </a:rPr>
              <a:t>CD</a:t>
            </a:r>
          </a:p>
        </p:txBody>
      </p:sp>
      <p:sp>
        <p:nvSpPr>
          <p:cNvPr id="68634" name="Text Box 26"/>
          <p:cNvSpPr txBox="1">
            <a:spLocks noChangeArrowheads="1"/>
          </p:cNvSpPr>
          <p:nvPr/>
        </p:nvSpPr>
        <p:spPr bwMode="auto">
          <a:xfrm>
            <a:off x="1973264" y="153989"/>
            <a:ext cx="8232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000" b="1">
                <a:solidFill>
                  <a:srgbClr val="FFFF00"/>
                </a:solidFill>
                <a:latin typeface="Arial" panose="020B0604020202020204" pitchFamily="34" charset="0"/>
              </a:rPr>
              <a:t>The HIV/SIV Envelope Glycoprotein complex</a:t>
            </a:r>
          </a:p>
        </p:txBody>
      </p:sp>
      <p:grpSp>
        <p:nvGrpSpPr>
          <p:cNvPr id="68635" name="Group 27"/>
          <p:cNvGrpSpPr>
            <a:grpSpLocks/>
          </p:cNvGrpSpPr>
          <p:nvPr/>
        </p:nvGrpSpPr>
        <p:grpSpPr bwMode="auto">
          <a:xfrm>
            <a:off x="6038851" y="3708401"/>
            <a:ext cx="136525" cy="665163"/>
            <a:chOff x="3212" y="2588"/>
            <a:chExt cx="96" cy="419"/>
          </a:xfrm>
        </p:grpSpPr>
        <p:sp>
          <p:nvSpPr>
            <p:cNvPr id="68636" name="Line 28"/>
            <p:cNvSpPr>
              <a:spLocks noChangeShapeType="1"/>
            </p:cNvSpPr>
            <p:nvPr/>
          </p:nvSpPr>
          <p:spPr bwMode="auto">
            <a:xfrm flipH="1">
              <a:off x="3212" y="2612"/>
              <a:ext cx="0" cy="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37" name="Line 29"/>
            <p:cNvSpPr>
              <a:spLocks noChangeShapeType="1"/>
            </p:cNvSpPr>
            <p:nvPr/>
          </p:nvSpPr>
          <p:spPr bwMode="auto">
            <a:xfrm flipH="1">
              <a:off x="3308" y="2612"/>
              <a:ext cx="0" cy="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38" name="Oval 30"/>
            <p:cNvSpPr>
              <a:spLocks noChangeArrowheads="1"/>
            </p:cNvSpPr>
            <p:nvPr/>
          </p:nvSpPr>
          <p:spPr bwMode="auto">
            <a:xfrm>
              <a:off x="3212" y="2588"/>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39" name="Oval 31"/>
            <p:cNvSpPr>
              <a:spLocks noChangeArrowheads="1"/>
            </p:cNvSpPr>
            <p:nvPr/>
          </p:nvSpPr>
          <p:spPr bwMode="auto">
            <a:xfrm>
              <a:off x="3212" y="2960"/>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40" name="Group 32"/>
          <p:cNvGrpSpPr>
            <a:grpSpLocks/>
          </p:cNvGrpSpPr>
          <p:nvPr/>
        </p:nvGrpSpPr>
        <p:grpSpPr bwMode="auto">
          <a:xfrm>
            <a:off x="6038851" y="3632201"/>
            <a:ext cx="136525" cy="1382713"/>
            <a:chOff x="2976" y="2584"/>
            <a:chExt cx="96" cy="871"/>
          </a:xfrm>
        </p:grpSpPr>
        <p:sp>
          <p:nvSpPr>
            <p:cNvPr id="68641" name="Line 33"/>
            <p:cNvSpPr>
              <a:spLocks noChangeShapeType="1"/>
            </p:cNvSpPr>
            <p:nvPr/>
          </p:nvSpPr>
          <p:spPr bwMode="auto">
            <a:xfrm flipH="1">
              <a:off x="2976" y="2608"/>
              <a:ext cx="0" cy="82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42" name="Line 34"/>
            <p:cNvSpPr>
              <a:spLocks noChangeShapeType="1"/>
            </p:cNvSpPr>
            <p:nvPr/>
          </p:nvSpPr>
          <p:spPr bwMode="auto">
            <a:xfrm>
              <a:off x="3072" y="2608"/>
              <a:ext cx="0" cy="82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43" name="Oval 35"/>
            <p:cNvSpPr>
              <a:spLocks noChangeArrowheads="1"/>
            </p:cNvSpPr>
            <p:nvPr/>
          </p:nvSpPr>
          <p:spPr bwMode="auto">
            <a:xfrm>
              <a:off x="2976" y="2584"/>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44" name="Oval 36"/>
            <p:cNvSpPr>
              <a:spLocks noChangeArrowheads="1"/>
            </p:cNvSpPr>
            <p:nvPr/>
          </p:nvSpPr>
          <p:spPr bwMode="auto">
            <a:xfrm>
              <a:off x="2976" y="3408"/>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45" name="Group 37"/>
          <p:cNvGrpSpPr>
            <a:grpSpLocks/>
          </p:cNvGrpSpPr>
          <p:nvPr/>
        </p:nvGrpSpPr>
        <p:grpSpPr bwMode="auto">
          <a:xfrm>
            <a:off x="6175376" y="3449639"/>
            <a:ext cx="269875" cy="1438275"/>
            <a:chOff x="3216" y="2557"/>
            <a:chExt cx="192" cy="906"/>
          </a:xfrm>
        </p:grpSpPr>
        <p:grpSp>
          <p:nvGrpSpPr>
            <p:cNvPr id="68646" name="Group 38"/>
            <p:cNvGrpSpPr>
              <a:grpSpLocks/>
            </p:cNvGrpSpPr>
            <p:nvPr/>
          </p:nvGrpSpPr>
          <p:grpSpPr bwMode="auto">
            <a:xfrm flipH="1">
              <a:off x="3312" y="2557"/>
              <a:ext cx="96" cy="419"/>
              <a:chOff x="3112" y="2680"/>
              <a:chExt cx="96" cy="419"/>
            </a:xfrm>
          </p:grpSpPr>
          <p:sp>
            <p:nvSpPr>
              <p:cNvPr id="68647" name="Line 39"/>
              <p:cNvSpPr>
                <a:spLocks noChangeShapeType="1"/>
              </p:cNvSpPr>
              <p:nvPr/>
            </p:nvSpPr>
            <p:spPr bwMode="auto">
              <a:xfrm flipH="1">
                <a:off x="3112" y="2704"/>
                <a:ext cx="0" cy="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48" name="Line 40"/>
              <p:cNvSpPr>
                <a:spLocks noChangeShapeType="1"/>
              </p:cNvSpPr>
              <p:nvPr/>
            </p:nvSpPr>
            <p:spPr bwMode="auto">
              <a:xfrm flipH="1">
                <a:off x="3208" y="2704"/>
                <a:ext cx="0" cy="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49" name="Oval 41"/>
              <p:cNvSpPr>
                <a:spLocks noChangeArrowheads="1"/>
              </p:cNvSpPr>
              <p:nvPr/>
            </p:nvSpPr>
            <p:spPr bwMode="auto">
              <a:xfrm>
                <a:off x="3112" y="2680"/>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50" name="Oval 42"/>
              <p:cNvSpPr>
                <a:spLocks noChangeArrowheads="1"/>
              </p:cNvSpPr>
              <p:nvPr/>
            </p:nvSpPr>
            <p:spPr bwMode="auto">
              <a:xfrm>
                <a:off x="3112" y="3052"/>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51" name="Group 43"/>
            <p:cNvGrpSpPr>
              <a:grpSpLocks/>
            </p:cNvGrpSpPr>
            <p:nvPr/>
          </p:nvGrpSpPr>
          <p:grpSpPr bwMode="auto">
            <a:xfrm flipH="1">
              <a:off x="3216" y="2592"/>
              <a:ext cx="96" cy="871"/>
              <a:chOff x="2976" y="2584"/>
              <a:chExt cx="96" cy="871"/>
            </a:xfrm>
          </p:grpSpPr>
          <p:sp>
            <p:nvSpPr>
              <p:cNvPr id="68652" name="Line 44"/>
              <p:cNvSpPr>
                <a:spLocks noChangeShapeType="1"/>
              </p:cNvSpPr>
              <p:nvPr/>
            </p:nvSpPr>
            <p:spPr bwMode="auto">
              <a:xfrm flipH="1">
                <a:off x="2976" y="2608"/>
                <a:ext cx="0" cy="82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53" name="Line 45"/>
              <p:cNvSpPr>
                <a:spLocks noChangeShapeType="1"/>
              </p:cNvSpPr>
              <p:nvPr/>
            </p:nvSpPr>
            <p:spPr bwMode="auto">
              <a:xfrm>
                <a:off x="3072" y="2608"/>
                <a:ext cx="0" cy="82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54" name="Oval 46"/>
              <p:cNvSpPr>
                <a:spLocks noChangeArrowheads="1"/>
              </p:cNvSpPr>
              <p:nvPr/>
            </p:nvSpPr>
            <p:spPr bwMode="auto">
              <a:xfrm>
                <a:off x="2976" y="2584"/>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55" name="Oval 47"/>
              <p:cNvSpPr>
                <a:spLocks noChangeArrowheads="1"/>
              </p:cNvSpPr>
              <p:nvPr/>
            </p:nvSpPr>
            <p:spPr bwMode="auto">
              <a:xfrm>
                <a:off x="2976" y="3408"/>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grpSp>
        <p:nvGrpSpPr>
          <p:cNvPr id="68656" name="Group 48"/>
          <p:cNvGrpSpPr>
            <a:grpSpLocks/>
          </p:cNvGrpSpPr>
          <p:nvPr/>
        </p:nvGrpSpPr>
        <p:grpSpPr bwMode="auto">
          <a:xfrm flipH="1">
            <a:off x="5768976" y="3451226"/>
            <a:ext cx="269875" cy="1438275"/>
            <a:chOff x="3216" y="2557"/>
            <a:chExt cx="192" cy="906"/>
          </a:xfrm>
        </p:grpSpPr>
        <p:grpSp>
          <p:nvGrpSpPr>
            <p:cNvPr id="68657" name="Group 49"/>
            <p:cNvGrpSpPr>
              <a:grpSpLocks/>
            </p:cNvGrpSpPr>
            <p:nvPr/>
          </p:nvGrpSpPr>
          <p:grpSpPr bwMode="auto">
            <a:xfrm flipH="1">
              <a:off x="3312" y="2557"/>
              <a:ext cx="96" cy="419"/>
              <a:chOff x="3112" y="2680"/>
              <a:chExt cx="96" cy="419"/>
            </a:xfrm>
          </p:grpSpPr>
          <p:sp>
            <p:nvSpPr>
              <p:cNvPr id="68658" name="Line 50"/>
              <p:cNvSpPr>
                <a:spLocks noChangeShapeType="1"/>
              </p:cNvSpPr>
              <p:nvPr/>
            </p:nvSpPr>
            <p:spPr bwMode="auto">
              <a:xfrm flipH="1">
                <a:off x="3112" y="2704"/>
                <a:ext cx="0" cy="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59" name="Line 51"/>
              <p:cNvSpPr>
                <a:spLocks noChangeShapeType="1"/>
              </p:cNvSpPr>
              <p:nvPr/>
            </p:nvSpPr>
            <p:spPr bwMode="auto">
              <a:xfrm flipH="1">
                <a:off x="3208" y="2704"/>
                <a:ext cx="0" cy="3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60" name="Oval 52"/>
              <p:cNvSpPr>
                <a:spLocks noChangeArrowheads="1"/>
              </p:cNvSpPr>
              <p:nvPr/>
            </p:nvSpPr>
            <p:spPr bwMode="auto">
              <a:xfrm>
                <a:off x="3112" y="2680"/>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61" name="Oval 53"/>
              <p:cNvSpPr>
                <a:spLocks noChangeArrowheads="1"/>
              </p:cNvSpPr>
              <p:nvPr/>
            </p:nvSpPr>
            <p:spPr bwMode="auto">
              <a:xfrm>
                <a:off x="3112" y="3052"/>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62" name="Group 54"/>
            <p:cNvGrpSpPr>
              <a:grpSpLocks/>
            </p:cNvGrpSpPr>
            <p:nvPr/>
          </p:nvGrpSpPr>
          <p:grpSpPr bwMode="auto">
            <a:xfrm flipH="1">
              <a:off x="3216" y="2592"/>
              <a:ext cx="96" cy="871"/>
              <a:chOff x="2976" y="2584"/>
              <a:chExt cx="96" cy="871"/>
            </a:xfrm>
          </p:grpSpPr>
          <p:sp>
            <p:nvSpPr>
              <p:cNvPr id="68663" name="Line 55"/>
              <p:cNvSpPr>
                <a:spLocks noChangeShapeType="1"/>
              </p:cNvSpPr>
              <p:nvPr/>
            </p:nvSpPr>
            <p:spPr bwMode="auto">
              <a:xfrm flipH="1">
                <a:off x="2976" y="2608"/>
                <a:ext cx="0" cy="82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64" name="Line 56"/>
              <p:cNvSpPr>
                <a:spLocks noChangeShapeType="1"/>
              </p:cNvSpPr>
              <p:nvPr/>
            </p:nvSpPr>
            <p:spPr bwMode="auto">
              <a:xfrm>
                <a:off x="3072" y="2608"/>
                <a:ext cx="0" cy="82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65" name="Oval 57"/>
              <p:cNvSpPr>
                <a:spLocks noChangeArrowheads="1"/>
              </p:cNvSpPr>
              <p:nvPr/>
            </p:nvSpPr>
            <p:spPr bwMode="auto">
              <a:xfrm>
                <a:off x="2976" y="2584"/>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66" name="Oval 58"/>
              <p:cNvSpPr>
                <a:spLocks noChangeArrowheads="1"/>
              </p:cNvSpPr>
              <p:nvPr/>
            </p:nvSpPr>
            <p:spPr bwMode="auto">
              <a:xfrm>
                <a:off x="2976" y="3408"/>
                <a:ext cx="96" cy="47"/>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sp>
        <p:nvSpPr>
          <p:cNvPr id="68667" name="Oval 59"/>
          <p:cNvSpPr>
            <a:spLocks noChangeArrowheads="1"/>
          </p:cNvSpPr>
          <p:nvPr/>
        </p:nvSpPr>
        <p:spPr bwMode="auto">
          <a:xfrm>
            <a:off x="6180138" y="2743200"/>
            <a:ext cx="920750" cy="1054100"/>
          </a:xfrm>
          <a:prstGeom prst="ellipse">
            <a:avLst/>
          </a:prstGeom>
          <a:solidFill>
            <a:schemeClr val="bg1"/>
          </a:solidFill>
          <a:ln w="9525">
            <a:solidFill>
              <a:srgbClr val="0000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68" name="Oval 60"/>
          <p:cNvSpPr>
            <a:spLocks noChangeArrowheads="1"/>
          </p:cNvSpPr>
          <p:nvPr/>
        </p:nvSpPr>
        <p:spPr bwMode="auto">
          <a:xfrm>
            <a:off x="5068888" y="2743200"/>
            <a:ext cx="965200" cy="1054100"/>
          </a:xfrm>
          <a:prstGeom prst="ellipse">
            <a:avLst/>
          </a:prstGeom>
          <a:solidFill>
            <a:schemeClr val="bg1"/>
          </a:solidFill>
          <a:ln w="9525">
            <a:solidFill>
              <a:srgbClr val="0000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69" name="Oval 61"/>
          <p:cNvSpPr>
            <a:spLocks noChangeArrowheads="1"/>
          </p:cNvSpPr>
          <p:nvPr/>
        </p:nvSpPr>
        <p:spPr bwMode="auto">
          <a:xfrm>
            <a:off x="5621338" y="2971800"/>
            <a:ext cx="971550" cy="1066800"/>
          </a:xfrm>
          <a:prstGeom prst="ellipse">
            <a:avLst/>
          </a:prstGeom>
          <a:solidFill>
            <a:schemeClr val="bg1"/>
          </a:solidFill>
          <a:ln w="38100">
            <a:solidFill>
              <a:srgbClr val="00005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68670" name="Group 62"/>
          <p:cNvGrpSpPr>
            <a:grpSpLocks noChangeAspect="1"/>
          </p:cNvGrpSpPr>
          <p:nvPr/>
        </p:nvGrpSpPr>
        <p:grpSpPr bwMode="auto">
          <a:xfrm flipH="1">
            <a:off x="5065713" y="4127501"/>
            <a:ext cx="804862" cy="771525"/>
            <a:chOff x="1460" y="3736"/>
            <a:chExt cx="512" cy="437"/>
          </a:xfrm>
        </p:grpSpPr>
        <p:grpSp>
          <p:nvGrpSpPr>
            <p:cNvPr id="68671" name="Group 63"/>
            <p:cNvGrpSpPr>
              <a:grpSpLocks noChangeAspect="1"/>
            </p:cNvGrpSpPr>
            <p:nvPr/>
          </p:nvGrpSpPr>
          <p:grpSpPr bwMode="auto">
            <a:xfrm>
              <a:off x="1460" y="3736"/>
              <a:ext cx="508" cy="225"/>
              <a:chOff x="2412" y="3780"/>
              <a:chExt cx="508" cy="225"/>
            </a:xfrm>
          </p:grpSpPr>
          <p:grpSp>
            <p:nvGrpSpPr>
              <p:cNvPr id="68672" name="Group 64"/>
              <p:cNvGrpSpPr>
                <a:grpSpLocks noChangeAspect="1"/>
              </p:cNvGrpSpPr>
              <p:nvPr/>
            </p:nvGrpSpPr>
            <p:grpSpPr bwMode="auto">
              <a:xfrm>
                <a:off x="2412" y="3784"/>
                <a:ext cx="60" cy="217"/>
                <a:chOff x="2412" y="3788"/>
                <a:chExt cx="60" cy="217"/>
              </a:xfrm>
            </p:grpSpPr>
            <p:sp>
              <p:nvSpPr>
                <p:cNvPr id="68673" name="Oval 65"/>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74" name="Freeform 66"/>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75" name="Freeform 67"/>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76" name="Group 68"/>
              <p:cNvGrpSpPr>
                <a:grpSpLocks noChangeAspect="1"/>
              </p:cNvGrpSpPr>
              <p:nvPr/>
            </p:nvGrpSpPr>
            <p:grpSpPr bwMode="auto">
              <a:xfrm>
                <a:off x="2480" y="3780"/>
                <a:ext cx="60" cy="217"/>
                <a:chOff x="2412" y="3788"/>
                <a:chExt cx="60" cy="217"/>
              </a:xfrm>
            </p:grpSpPr>
            <p:sp>
              <p:nvSpPr>
                <p:cNvPr id="68677" name="Oval 69"/>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78" name="Freeform 70"/>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79" name="Freeform 71"/>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80" name="Group 72"/>
              <p:cNvGrpSpPr>
                <a:grpSpLocks noChangeAspect="1"/>
              </p:cNvGrpSpPr>
              <p:nvPr/>
            </p:nvGrpSpPr>
            <p:grpSpPr bwMode="auto">
              <a:xfrm>
                <a:off x="2548" y="3780"/>
                <a:ext cx="60" cy="217"/>
                <a:chOff x="2412" y="3788"/>
                <a:chExt cx="60" cy="217"/>
              </a:xfrm>
            </p:grpSpPr>
            <p:sp>
              <p:nvSpPr>
                <p:cNvPr id="68681" name="Oval 73"/>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82" name="Freeform 74"/>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83" name="Freeform 75"/>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84" name="Group 76"/>
              <p:cNvGrpSpPr>
                <a:grpSpLocks noChangeAspect="1"/>
              </p:cNvGrpSpPr>
              <p:nvPr/>
            </p:nvGrpSpPr>
            <p:grpSpPr bwMode="auto">
              <a:xfrm>
                <a:off x="2612" y="3788"/>
                <a:ext cx="60" cy="217"/>
                <a:chOff x="2412" y="3788"/>
                <a:chExt cx="60" cy="217"/>
              </a:xfrm>
            </p:grpSpPr>
            <p:sp>
              <p:nvSpPr>
                <p:cNvPr id="68685" name="Oval 77"/>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86" name="Freeform 78"/>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87" name="Freeform 79"/>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88" name="Group 80"/>
              <p:cNvGrpSpPr>
                <a:grpSpLocks noChangeAspect="1"/>
              </p:cNvGrpSpPr>
              <p:nvPr/>
            </p:nvGrpSpPr>
            <p:grpSpPr bwMode="auto">
              <a:xfrm>
                <a:off x="2672" y="3788"/>
                <a:ext cx="60" cy="217"/>
                <a:chOff x="2412" y="3788"/>
                <a:chExt cx="60" cy="217"/>
              </a:xfrm>
            </p:grpSpPr>
            <p:sp>
              <p:nvSpPr>
                <p:cNvPr id="68689" name="Oval 81"/>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90" name="Freeform 82"/>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91" name="Freeform 83"/>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92" name="Group 84"/>
              <p:cNvGrpSpPr>
                <a:grpSpLocks noChangeAspect="1"/>
              </p:cNvGrpSpPr>
              <p:nvPr/>
            </p:nvGrpSpPr>
            <p:grpSpPr bwMode="auto">
              <a:xfrm>
                <a:off x="2732" y="3784"/>
                <a:ext cx="60" cy="217"/>
                <a:chOff x="2412" y="3788"/>
                <a:chExt cx="60" cy="217"/>
              </a:xfrm>
            </p:grpSpPr>
            <p:sp>
              <p:nvSpPr>
                <p:cNvPr id="68693" name="Oval 85"/>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94" name="Freeform 86"/>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95" name="Freeform 87"/>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696" name="Group 88"/>
              <p:cNvGrpSpPr>
                <a:grpSpLocks noChangeAspect="1"/>
              </p:cNvGrpSpPr>
              <p:nvPr/>
            </p:nvGrpSpPr>
            <p:grpSpPr bwMode="auto">
              <a:xfrm>
                <a:off x="2796" y="3784"/>
                <a:ext cx="60" cy="217"/>
                <a:chOff x="2412" y="3788"/>
                <a:chExt cx="60" cy="217"/>
              </a:xfrm>
            </p:grpSpPr>
            <p:sp>
              <p:nvSpPr>
                <p:cNvPr id="68697" name="Oval 89"/>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98" name="Freeform 90"/>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699" name="Freeform 91"/>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00" name="Group 92"/>
              <p:cNvGrpSpPr>
                <a:grpSpLocks noChangeAspect="1"/>
              </p:cNvGrpSpPr>
              <p:nvPr/>
            </p:nvGrpSpPr>
            <p:grpSpPr bwMode="auto">
              <a:xfrm>
                <a:off x="2860" y="3784"/>
                <a:ext cx="60" cy="217"/>
                <a:chOff x="2412" y="3788"/>
                <a:chExt cx="60" cy="217"/>
              </a:xfrm>
            </p:grpSpPr>
            <p:sp>
              <p:nvSpPr>
                <p:cNvPr id="68701" name="Oval 93"/>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02" name="Freeform 94"/>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03" name="Freeform 95"/>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grpSp>
          <p:nvGrpSpPr>
            <p:cNvPr id="68704" name="Group 96"/>
            <p:cNvGrpSpPr>
              <a:grpSpLocks noChangeAspect="1"/>
            </p:cNvGrpSpPr>
            <p:nvPr/>
          </p:nvGrpSpPr>
          <p:grpSpPr bwMode="auto">
            <a:xfrm flipV="1">
              <a:off x="1464" y="3948"/>
              <a:ext cx="508" cy="225"/>
              <a:chOff x="2412" y="3780"/>
              <a:chExt cx="508" cy="225"/>
            </a:xfrm>
          </p:grpSpPr>
          <p:grpSp>
            <p:nvGrpSpPr>
              <p:cNvPr id="68705" name="Group 97"/>
              <p:cNvGrpSpPr>
                <a:grpSpLocks noChangeAspect="1"/>
              </p:cNvGrpSpPr>
              <p:nvPr/>
            </p:nvGrpSpPr>
            <p:grpSpPr bwMode="auto">
              <a:xfrm>
                <a:off x="2412" y="3784"/>
                <a:ext cx="60" cy="217"/>
                <a:chOff x="2412" y="3788"/>
                <a:chExt cx="60" cy="217"/>
              </a:xfrm>
            </p:grpSpPr>
            <p:sp>
              <p:nvSpPr>
                <p:cNvPr id="68706" name="Oval 98"/>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07" name="Freeform 99"/>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08" name="Freeform 100"/>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09" name="Group 101"/>
              <p:cNvGrpSpPr>
                <a:grpSpLocks noChangeAspect="1"/>
              </p:cNvGrpSpPr>
              <p:nvPr/>
            </p:nvGrpSpPr>
            <p:grpSpPr bwMode="auto">
              <a:xfrm>
                <a:off x="2480" y="3780"/>
                <a:ext cx="60" cy="217"/>
                <a:chOff x="2412" y="3788"/>
                <a:chExt cx="60" cy="217"/>
              </a:xfrm>
            </p:grpSpPr>
            <p:sp>
              <p:nvSpPr>
                <p:cNvPr id="68710" name="Oval 102"/>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11" name="Freeform 103"/>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12" name="Freeform 104"/>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13" name="Group 105"/>
              <p:cNvGrpSpPr>
                <a:grpSpLocks noChangeAspect="1"/>
              </p:cNvGrpSpPr>
              <p:nvPr/>
            </p:nvGrpSpPr>
            <p:grpSpPr bwMode="auto">
              <a:xfrm>
                <a:off x="2548" y="3780"/>
                <a:ext cx="60" cy="217"/>
                <a:chOff x="2412" y="3788"/>
                <a:chExt cx="60" cy="217"/>
              </a:xfrm>
            </p:grpSpPr>
            <p:sp>
              <p:nvSpPr>
                <p:cNvPr id="68714" name="Oval 106"/>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15" name="Freeform 107"/>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16" name="Freeform 108"/>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17" name="Group 109"/>
              <p:cNvGrpSpPr>
                <a:grpSpLocks noChangeAspect="1"/>
              </p:cNvGrpSpPr>
              <p:nvPr/>
            </p:nvGrpSpPr>
            <p:grpSpPr bwMode="auto">
              <a:xfrm>
                <a:off x="2612" y="3788"/>
                <a:ext cx="60" cy="217"/>
                <a:chOff x="2412" y="3788"/>
                <a:chExt cx="60" cy="217"/>
              </a:xfrm>
            </p:grpSpPr>
            <p:sp>
              <p:nvSpPr>
                <p:cNvPr id="68718" name="Oval 110"/>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19" name="Freeform 111"/>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20" name="Freeform 112"/>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21" name="Group 113"/>
              <p:cNvGrpSpPr>
                <a:grpSpLocks noChangeAspect="1"/>
              </p:cNvGrpSpPr>
              <p:nvPr/>
            </p:nvGrpSpPr>
            <p:grpSpPr bwMode="auto">
              <a:xfrm>
                <a:off x="2672" y="3788"/>
                <a:ext cx="60" cy="217"/>
                <a:chOff x="2412" y="3788"/>
                <a:chExt cx="60" cy="217"/>
              </a:xfrm>
            </p:grpSpPr>
            <p:sp>
              <p:nvSpPr>
                <p:cNvPr id="68722" name="Oval 114"/>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23" name="Freeform 115"/>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24" name="Freeform 116"/>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25" name="Group 117"/>
              <p:cNvGrpSpPr>
                <a:grpSpLocks noChangeAspect="1"/>
              </p:cNvGrpSpPr>
              <p:nvPr/>
            </p:nvGrpSpPr>
            <p:grpSpPr bwMode="auto">
              <a:xfrm>
                <a:off x="2732" y="3784"/>
                <a:ext cx="60" cy="217"/>
                <a:chOff x="2412" y="3788"/>
                <a:chExt cx="60" cy="217"/>
              </a:xfrm>
            </p:grpSpPr>
            <p:sp>
              <p:nvSpPr>
                <p:cNvPr id="68726" name="Oval 118"/>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27" name="Freeform 119"/>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28" name="Freeform 120"/>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29" name="Group 121"/>
              <p:cNvGrpSpPr>
                <a:grpSpLocks noChangeAspect="1"/>
              </p:cNvGrpSpPr>
              <p:nvPr/>
            </p:nvGrpSpPr>
            <p:grpSpPr bwMode="auto">
              <a:xfrm>
                <a:off x="2796" y="3784"/>
                <a:ext cx="60" cy="217"/>
                <a:chOff x="2412" y="3788"/>
                <a:chExt cx="60" cy="217"/>
              </a:xfrm>
            </p:grpSpPr>
            <p:sp>
              <p:nvSpPr>
                <p:cNvPr id="68730" name="Oval 122"/>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31" name="Freeform 123"/>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32" name="Freeform 124"/>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33" name="Group 125"/>
              <p:cNvGrpSpPr>
                <a:grpSpLocks noChangeAspect="1"/>
              </p:cNvGrpSpPr>
              <p:nvPr/>
            </p:nvGrpSpPr>
            <p:grpSpPr bwMode="auto">
              <a:xfrm>
                <a:off x="2860" y="3784"/>
                <a:ext cx="60" cy="217"/>
                <a:chOff x="2412" y="3788"/>
                <a:chExt cx="60" cy="217"/>
              </a:xfrm>
            </p:grpSpPr>
            <p:sp>
              <p:nvSpPr>
                <p:cNvPr id="68734" name="Oval 126"/>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35" name="Freeform 127"/>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36" name="Freeform 128"/>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grpSp>
      <p:grpSp>
        <p:nvGrpSpPr>
          <p:cNvPr id="68737" name="Group 129"/>
          <p:cNvGrpSpPr>
            <a:grpSpLocks noChangeAspect="1"/>
          </p:cNvGrpSpPr>
          <p:nvPr/>
        </p:nvGrpSpPr>
        <p:grpSpPr bwMode="auto">
          <a:xfrm flipH="1">
            <a:off x="6321426" y="4127501"/>
            <a:ext cx="804863" cy="771525"/>
            <a:chOff x="1460" y="3736"/>
            <a:chExt cx="512" cy="437"/>
          </a:xfrm>
        </p:grpSpPr>
        <p:grpSp>
          <p:nvGrpSpPr>
            <p:cNvPr id="68738" name="Group 130"/>
            <p:cNvGrpSpPr>
              <a:grpSpLocks noChangeAspect="1"/>
            </p:cNvGrpSpPr>
            <p:nvPr/>
          </p:nvGrpSpPr>
          <p:grpSpPr bwMode="auto">
            <a:xfrm>
              <a:off x="1460" y="3736"/>
              <a:ext cx="508" cy="225"/>
              <a:chOff x="2412" y="3780"/>
              <a:chExt cx="508" cy="225"/>
            </a:xfrm>
          </p:grpSpPr>
          <p:grpSp>
            <p:nvGrpSpPr>
              <p:cNvPr id="68739" name="Group 131"/>
              <p:cNvGrpSpPr>
                <a:grpSpLocks noChangeAspect="1"/>
              </p:cNvGrpSpPr>
              <p:nvPr/>
            </p:nvGrpSpPr>
            <p:grpSpPr bwMode="auto">
              <a:xfrm>
                <a:off x="2412" y="3784"/>
                <a:ext cx="60" cy="217"/>
                <a:chOff x="2412" y="3788"/>
                <a:chExt cx="60" cy="217"/>
              </a:xfrm>
            </p:grpSpPr>
            <p:sp>
              <p:nvSpPr>
                <p:cNvPr id="68740" name="Oval 132"/>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41" name="Freeform 133"/>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42" name="Freeform 134"/>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43" name="Group 135"/>
              <p:cNvGrpSpPr>
                <a:grpSpLocks noChangeAspect="1"/>
              </p:cNvGrpSpPr>
              <p:nvPr/>
            </p:nvGrpSpPr>
            <p:grpSpPr bwMode="auto">
              <a:xfrm>
                <a:off x="2480" y="3780"/>
                <a:ext cx="60" cy="217"/>
                <a:chOff x="2412" y="3788"/>
                <a:chExt cx="60" cy="217"/>
              </a:xfrm>
            </p:grpSpPr>
            <p:sp>
              <p:nvSpPr>
                <p:cNvPr id="68744" name="Oval 136"/>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45" name="Freeform 137"/>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46" name="Freeform 138"/>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47" name="Group 139"/>
              <p:cNvGrpSpPr>
                <a:grpSpLocks noChangeAspect="1"/>
              </p:cNvGrpSpPr>
              <p:nvPr/>
            </p:nvGrpSpPr>
            <p:grpSpPr bwMode="auto">
              <a:xfrm>
                <a:off x="2548" y="3780"/>
                <a:ext cx="60" cy="217"/>
                <a:chOff x="2412" y="3788"/>
                <a:chExt cx="60" cy="217"/>
              </a:xfrm>
            </p:grpSpPr>
            <p:sp>
              <p:nvSpPr>
                <p:cNvPr id="68748" name="Oval 140"/>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49" name="Freeform 141"/>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50" name="Freeform 142"/>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51" name="Group 143"/>
              <p:cNvGrpSpPr>
                <a:grpSpLocks noChangeAspect="1"/>
              </p:cNvGrpSpPr>
              <p:nvPr/>
            </p:nvGrpSpPr>
            <p:grpSpPr bwMode="auto">
              <a:xfrm>
                <a:off x="2612" y="3788"/>
                <a:ext cx="60" cy="217"/>
                <a:chOff x="2412" y="3788"/>
                <a:chExt cx="60" cy="217"/>
              </a:xfrm>
            </p:grpSpPr>
            <p:sp>
              <p:nvSpPr>
                <p:cNvPr id="68752" name="Oval 144"/>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53" name="Freeform 145"/>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54" name="Freeform 146"/>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55" name="Group 147"/>
              <p:cNvGrpSpPr>
                <a:grpSpLocks noChangeAspect="1"/>
              </p:cNvGrpSpPr>
              <p:nvPr/>
            </p:nvGrpSpPr>
            <p:grpSpPr bwMode="auto">
              <a:xfrm>
                <a:off x="2672" y="3788"/>
                <a:ext cx="60" cy="217"/>
                <a:chOff x="2412" y="3788"/>
                <a:chExt cx="60" cy="217"/>
              </a:xfrm>
            </p:grpSpPr>
            <p:sp>
              <p:nvSpPr>
                <p:cNvPr id="68756" name="Oval 148"/>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57" name="Freeform 149"/>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58" name="Freeform 150"/>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59" name="Group 151"/>
              <p:cNvGrpSpPr>
                <a:grpSpLocks noChangeAspect="1"/>
              </p:cNvGrpSpPr>
              <p:nvPr/>
            </p:nvGrpSpPr>
            <p:grpSpPr bwMode="auto">
              <a:xfrm>
                <a:off x="2732" y="3784"/>
                <a:ext cx="60" cy="217"/>
                <a:chOff x="2412" y="3788"/>
                <a:chExt cx="60" cy="217"/>
              </a:xfrm>
            </p:grpSpPr>
            <p:sp>
              <p:nvSpPr>
                <p:cNvPr id="68760" name="Oval 152"/>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61" name="Freeform 153"/>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62" name="Freeform 154"/>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63" name="Group 155"/>
              <p:cNvGrpSpPr>
                <a:grpSpLocks noChangeAspect="1"/>
              </p:cNvGrpSpPr>
              <p:nvPr/>
            </p:nvGrpSpPr>
            <p:grpSpPr bwMode="auto">
              <a:xfrm>
                <a:off x="2796" y="3784"/>
                <a:ext cx="60" cy="217"/>
                <a:chOff x="2412" y="3788"/>
                <a:chExt cx="60" cy="217"/>
              </a:xfrm>
            </p:grpSpPr>
            <p:sp>
              <p:nvSpPr>
                <p:cNvPr id="68764" name="Oval 156"/>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65" name="Freeform 157"/>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66" name="Freeform 158"/>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67" name="Group 159"/>
              <p:cNvGrpSpPr>
                <a:grpSpLocks noChangeAspect="1"/>
              </p:cNvGrpSpPr>
              <p:nvPr/>
            </p:nvGrpSpPr>
            <p:grpSpPr bwMode="auto">
              <a:xfrm>
                <a:off x="2860" y="3784"/>
                <a:ext cx="60" cy="217"/>
                <a:chOff x="2412" y="3788"/>
                <a:chExt cx="60" cy="217"/>
              </a:xfrm>
            </p:grpSpPr>
            <p:sp>
              <p:nvSpPr>
                <p:cNvPr id="68768" name="Oval 160"/>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69" name="Freeform 161"/>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70" name="Freeform 162"/>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grpSp>
          <p:nvGrpSpPr>
            <p:cNvPr id="68771" name="Group 163"/>
            <p:cNvGrpSpPr>
              <a:grpSpLocks noChangeAspect="1"/>
            </p:cNvGrpSpPr>
            <p:nvPr/>
          </p:nvGrpSpPr>
          <p:grpSpPr bwMode="auto">
            <a:xfrm flipV="1">
              <a:off x="1464" y="3948"/>
              <a:ext cx="508" cy="225"/>
              <a:chOff x="2412" y="3780"/>
              <a:chExt cx="508" cy="225"/>
            </a:xfrm>
          </p:grpSpPr>
          <p:grpSp>
            <p:nvGrpSpPr>
              <p:cNvPr id="68772" name="Group 164"/>
              <p:cNvGrpSpPr>
                <a:grpSpLocks noChangeAspect="1"/>
              </p:cNvGrpSpPr>
              <p:nvPr/>
            </p:nvGrpSpPr>
            <p:grpSpPr bwMode="auto">
              <a:xfrm>
                <a:off x="2412" y="3784"/>
                <a:ext cx="60" cy="217"/>
                <a:chOff x="2412" y="3788"/>
                <a:chExt cx="60" cy="217"/>
              </a:xfrm>
            </p:grpSpPr>
            <p:sp>
              <p:nvSpPr>
                <p:cNvPr id="68773" name="Oval 165"/>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74" name="Freeform 166"/>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75" name="Freeform 167"/>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76" name="Group 168"/>
              <p:cNvGrpSpPr>
                <a:grpSpLocks noChangeAspect="1"/>
              </p:cNvGrpSpPr>
              <p:nvPr/>
            </p:nvGrpSpPr>
            <p:grpSpPr bwMode="auto">
              <a:xfrm>
                <a:off x="2480" y="3780"/>
                <a:ext cx="60" cy="217"/>
                <a:chOff x="2412" y="3788"/>
                <a:chExt cx="60" cy="217"/>
              </a:xfrm>
            </p:grpSpPr>
            <p:sp>
              <p:nvSpPr>
                <p:cNvPr id="68777" name="Oval 169"/>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78" name="Freeform 170"/>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79" name="Freeform 171"/>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80" name="Group 172"/>
              <p:cNvGrpSpPr>
                <a:grpSpLocks noChangeAspect="1"/>
              </p:cNvGrpSpPr>
              <p:nvPr/>
            </p:nvGrpSpPr>
            <p:grpSpPr bwMode="auto">
              <a:xfrm>
                <a:off x="2548" y="3780"/>
                <a:ext cx="60" cy="217"/>
                <a:chOff x="2412" y="3788"/>
                <a:chExt cx="60" cy="217"/>
              </a:xfrm>
            </p:grpSpPr>
            <p:sp>
              <p:nvSpPr>
                <p:cNvPr id="68781" name="Oval 173"/>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82" name="Freeform 174"/>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83" name="Freeform 175"/>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84" name="Group 176"/>
              <p:cNvGrpSpPr>
                <a:grpSpLocks noChangeAspect="1"/>
              </p:cNvGrpSpPr>
              <p:nvPr/>
            </p:nvGrpSpPr>
            <p:grpSpPr bwMode="auto">
              <a:xfrm>
                <a:off x="2612" y="3788"/>
                <a:ext cx="60" cy="217"/>
                <a:chOff x="2412" y="3788"/>
                <a:chExt cx="60" cy="217"/>
              </a:xfrm>
            </p:grpSpPr>
            <p:sp>
              <p:nvSpPr>
                <p:cNvPr id="68785" name="Oval 177"/>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86" name="Freeform 178"/>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87" name="Freeform 179"/>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88" name="Group 180"/>
              <p:cNvGrpSpPr>
                <a:grpSpLocks noChangeAspect="1"/>
              </p:cNvGrpSpPr>
              <p:nvPr/>
            </p:nvGrpSpPr>
            <p:grpSpPr bwMode="auto">
              <a:xfrm>
                <a:off x="2672" y="3788"/>
                <a:ext cx="60" cy="217"/>
                <a:chOff x="2412" y="3788"/>
                <a:chExt cx="60" cy="217"/>
              </a:xfrm>
            </p:grpSpPr>
            <p:sp>
              <p:nvSpPr>
                <p:cNvPr id="68789" name="Oval 181"/>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90" name="Freeform 182"/>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91" name="Freeform 183"/>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92" name="Group 184"/>
              <p:cNvGrpSpPr>
                <a:grpSpLocks noChangeAspect="1"/>
              </p:cNvGrpSpPr>
              <p:nvPr/>
            </p:nvGrpSpPr>
            <p:grpSpPr bwMode="auto">
              <a:xfrm>
                <a:off x="2732" y="3784"/>
                <a:ext cx="60" cy="217"/>
                <a:chOff x="2412" y="3788"/>
                <a:chExt cx="60" cy="217"/>
              </a:xfrm>
            </p:grpSpPr>
            <p:sp>
              <p:nvSpPr>
                <p:cNvPr id="68793" name="Oval 185"/>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94" name="Freeform 186"/>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95" name="Freeform 187"/>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796" name="Group 188"/>
              <p:cNvGrpSpPr>
                <a:grpSpLocks noChangeAspect="1"/>
              </p:cNvGrpSpPr>
              <p:nvPr/>
            </p:nvGrpSpPr>
            <p:grpSpPr bwMode="auto">
              <a:xfrm>
                <a:off x="2796" y="3784"/>
                <a:ext cx="60" cy="217"/>
                <a:chOff x="2412" y="3788"/>
                <a:chExt cx="60" cy="217"/>
              </a:xfrm>
            </p:grpSpPr>
            <p:sp>
              <p:nvSpPr>
                <p:cNvPr id="68797" name="Oval 189"/>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98" name="Freeform 190"/>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799" name="Freeform 191"/>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68800" name="Group 192"/>
              <p:cNvGrpSpPr>
                <a:grpSpLocks noChangeAspect="1"/>
              </p:cNvGrpSpPr>
              <p:nvPr/>
            </p:nvGrpSpPr>
            <p:grpSpPr bwMode="auto">
              <a:xfrm>
                <a:off x="2860" y="3784"/>
                <a:ext cx="60" cy="217"/>
                <a:chOff x="2412" y="3788"/>
                <a:chExt cx="60" cy="217"/>
              </a:xfrm>
            </p:grpSpPr>
            <p:sp>
              <p:nvSpPr>
                <p:cNvPr id="68801" name="Oval 193"/>
                <p:cNvSpPr>
                  <a:spLocks noChangeAspect="1" noChangeArrowheads="1"/>
                </p:cNvSpPr>
                <p:nvPr/>
              </p:nvSpPr>
              <p:spPr bwMode="auto">
                <a:xfrm>
                  <a:off x="2412" y="3788"/>
                  <a:ext cx="60" cy="6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02" name="Freeform 194"/>
                <p:cNvSpPr>
                  <a:spLocks noChangeAspect="1"/>
                </p:cNvSpPr>
                <p:nvPr/>
              </p:nvSpPr>
              <p:spPr bwMode="auto">
                <a:xfrm>
                  <a:off x="2416" y="3848"/>
                  <a:ext cx="16" cy="148"/>
                </a:xfrm>
                <a:custGeom>
                  <a:avLst/>
                  <a:gdLst>
                    <a:gd name="T0" fmla="*/ 8 w 16"/>
                    <a:gd name="T1" fmla="*/ 0 h 148"/>
                    <a:gd name="T2" fmla="*/ 16 w 16"/>
                    <a:gd name="T3" fmla="*/ 40 h 148"/>
                    <a:gd name="T4" fmla="*/ 4 w 16"/>
                    <a:gd name="T5" fmla="*/ 84 h 148"/>
                    <a:gd name="T6" fmla="*/ 0 w 16"/>
                    <a:gd name="T7" fmla="*/ 124 h 148"/>
                    <a:gd name="T8" fmla="*/ 8 w 16"/>
                    <a:gd name="T9" fmla="*/ 148 h 148"/>
                  </a:gdLst>
                  <a:ahLst/>
                  <a:cxnLst>
                    <a:cxn ang="0">
                      <a:pos x="T0" y="T1"/>
                    </a:cxn>
                    <a:cxn ang="0">
                      <a:pos x="T2" y="T3"/>
                    </a:cxn>
                    <a:cxn ang="0">
                      <a:pos x="T4" y="T5"/>
                    </a:cxn>
                    <a:cxn ang="0">
                      <a:pos x="T6" y="T7"/>
                    </a:cxn>
                    <a:cxn ang="0">
                      <a:pos x="T8" y="T9"/>
                    </a:cxn>
                  </a:cxnLst>
                  <a:rect l="0" t="0" r="r" b="b"/>
                  <a:pathLst>
                    <a:path w="16" h="148">
                      <a:moveTo>
                        <a:pt x="8" y="0"/>
                      </a:moveTo>
                      <a:cubicBezTo>
                        <a:pt x="3" y="19"/>
                        <a:pt x="5" y="23"/>
                        <a:pt x="16" y="40"/>
                      </a:cubicBezTo>
                      <a:cubicBezTo>
                        <a:pt x="12" y="54"/>
                        <a:pt x="7" y="69"/>
                        <a:pt x="4" y="84"/>
                      </a:cubicBezTo>
                      <a:cubicBezTo>
                        <a:pt x="10" y="104"/>
                        <a:pt x="16" y="107"/>
                        <a:pt x="0" y="124"/>
                      </a:cubicBezTo>
                      <a:cubicBezTo>
                        <a:pt x="4" y="142"/>
                        <a:pt x="1" y="135"/>
                        <a:pt x="8" y="148"/>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03" name="Freeform 195"/>
                <p:cNvSpPr>
                  <a:spLocks noChangeAspect="1"/>
                </p:cNvSpPr>
                <p:nvPr/>
              </p:nvSpPr>
              <p:spPr bwMode="auto">
                <a:xfrm>
                  <a:off x="2448" y="3844"/>
                  <a:ext cx="17" cy="161"/>
                </a:xfrm>
                <a:custGeom>
                  <a:avLst/>
                  <a:gdLst>
                    <a:gd name="T0" fmla="*/ 4 w 17"/>
                    <a:gd name="T1" fmla="*/ 0 h 161"/>
                    <a:gd name="T2" fmla="*/ 12 w 17"/>
                    <a:gd name="T3" fmla="*/ 24 h 161"/>
                    <a:gd name="T4" fmla="*/ 4 w 17"/>
                    <a:gd name="T5" fmla="*/ 48 h 161"/>
                    <a:gd name="T6" fmla="*/ 16 w 17"/>
                    <a:gd name="T7" fmla="*/ 72 h 161"/>
                    <a:gd name="T8" fmla="*/ 0 w 17"/>
                    <a:gd name="T9" fmla="*/ 108 h 161"/>
                    <a:gd name="T10" fmla="*/ 12 w 17"/>
                    <a:gd name="T11" fmla="*/ 132 h 161"/>
                    <a:gd name="T12" fmla="*/ 12 w 17"/>
                    <a:gd name="T13" fmla="*/ 156 h 161"/>
                  </a:gdLst>
                  <a:ahLst/>
                  <a:cxnLst>
                    <a:cxn ang="0">
                      <a:pos x="T0" y="T1"/>
                    </a:cxn>
                    <a:cxn ang="0">
                      <a:pos x="T2" y="T3"/>
                    </a:cxn>
                    <a:cxn ang="0">
                      <a:pos x="T4" y="T5"/>
                    </a:cxn>
                    <a:cxn ang="0">
                      <a:pos x="T6" y="T7"/>
                    </a:cxn>
                    <a:cxn ang="0">
                      <a:pos x="T8" y="T9"/>
                    </a:cxn>
                    <a:cxn ang="0">
                      <a:pos x="T10" y="T11"/>
                    </a:cxn>
                    <a:cxn ang="0">
                      <a:pos x="T12" y="T13"/>
                    </a:cxn>
                  </a:cxnLst>
                  <a:rect l="0" t="0" r="r" b="b"/>
                  <a:pathLst>
                    <a:path w="17" h="161">
                      <a:moveTo>
                        <a:pt x="4" y="0"/>
                      </a:moveTo>
                      <a:cubicBezTo>
                        <a:pt x="6" y="8"/>
                        <a:pt x="14" y="16"/>
                        <a:pt x="12" y="24"/>
                      </a:cubicBezTo>
                      <a:cubicBezTo>
                        <a:pt x="9" y="32"/>
                        <a:pt x="4" y="48"/>
                        <a:pt x="4" y="48"/>
                      </a:cubicBezTo>
                      <a:cubicBezTo>
                        <a:pt x="6" y="56"/>
                        <a:pt x="14" y="63"/>
                        <a:pt x="16" y="72"/>
                      </a:cubicBezTo>
                      <a:cubicBezTo>
                        <a:pt x="17" y="81"/>
                        <a:pt x="3" y="98"/>
                        <a:pt x="0" y="108"/>
                      </a:cubicBezTo>
                      <a:cubicBezTo>
                        <a:pt x="2" y="116"/>
                        <a:pt x="10" y="123"/>
                        <a:pt x="12" y="132"/>
                      </a:cubicBezTo>
                      <a:cubicBezTo>
                        <a:pt x="15" y="161"/>
                        <a:pt x="0" y="144"/>
                        <a:pt x="12" y="156"/>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grpSp>
      </p:grpSp>
      <p:sp>
        <p:nvSpPr>
          <p:cNvPr id="68804" name="Line 196"/>
          <p:cNvSpPr>
            <a:spLocks noChangeShapeType="1"/>
          </p:cNvSpPr>
          <p:nvPr/>
        </p:nvSpPr>
        <p:spPr bwMode="auto">
          <a:xfrm flipH="1">
            <a:off x="6038850" y="511810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05" name="Oval 197"/>
          <p:cNvSpPr>
            <a:spLocks noChangeArrowheads="1"/>
          </p:cNvSpPr>
          <p:nvPr/>
        </p:nvSpPr>
        <p:spPr bwMode="auto">
          <a:xfrm>
            <a:off x="5903914" y="5359401"/>
            <a:ext cx="134937"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06" name="Line 198"/>
          <p:cNvSpPr>
            <a:spLocks noChangeShapeType="1"/>
          </p:cNvSpPr>
          <p:nvPr/>
        </p:nvSpPr>
        <p:spPr bwMode="auto">
          <a:xfrm flipH="1">
            <a:off x="5903913" y="511810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07" name="Line 199"/>
          <p:cNvSpPr>
            <a:spLocks noChangeShapeType="1"/>
          </p:cNvSpPr>
          <p:nvPr/>
        </p:nvSpPr>
        <p:spPr bwMode="auto">
          <a:xfrm flipH="1">
            <a:off x="6175375" y="522605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08" name="Oval 200"/>
          <p:cNvSpPr>
            <a:spLocks noChangeArrowheads="1"/>
          </p:cNvSpPr>
          <p:nvPr/>
        </p:nvSpPr>
        <p:spPr bwMode="auto">
          <a:xfrm>
            <a:off x="6038851" y="5467351"/>
            <a:ext cx="136525"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09" name="Line 201"/>
          <p:cNvSpPr>
            <a:spLocks noChangeShapeType="1"/>
          </p:cNvSpPr>
          <p:nvPr/>
        </p:nvSpPr>
        <p:spPr bwMode="auto">
          <a:xfrm flipH="1">
            <a:off x="6038850" y="522605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0" name="Line 202"/>
          <p:cNvSpPr>
            <a:spLocks noChangeShapeType="1"/>
          </p:cNvSpPr>
          <p:nvPr/>
        </p:nvSpPr>
        <p:spPr bwMode="auto">
          <a:xfrm flipH="1">
            <a:off x="6310313" y="511810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1" name="Oval 203"/>
          <p:cNvSpPr>
            <a:spLocks noChangeArrowheads="1"/>
          </p:cNvSpPr>
          <p:nvPr/>
        </p:nvSpPr>
        <p:spPr bwMode="auto">
          <a:xfrm>
            <a:off x="6175375" y="5359401"/>
            <a:ext cx="134938"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2" name="Line 204"/>
          <p:cNvSpPr>
            <a:spLocks noChangeShapeType="1"/>
          </p:cNvSpPr>
          <p:nvPr/>
        </p:nvSpPr>
        <p:spPr bwMode="auto">
          <a:xfrm flipH="1">
            <a:off x="6175375" y="511810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3" name="Line 205"/>
          <p:cNvSpPr>
            <a:spLocks noChangeShapeType="1"/>
          </p:cNvSpPr>
          <p:nvPr/>
        </p:nvSpPr>
        <p:spPr bwMode="auto">
          <a:xfrm>
            <a:off x="5972175" y="4895850"/>
            <a:ext cx="0" cy="1714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4" name="Line 206"/>
          <p:cNvSpPr>
            <a:spLocks noChangeShapeType="1"/>
          </p:cNvSpPr>
          <p:nvPr/>
        </p:nvSpPr>
        <p:spPr bwMode="auto">
          <a:xfrm>
            <a:off x="6113463" y="5016500"/>
            <a:ext cx="0" cy="16668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5" name="Line 207"/>
          <p:cNvSpPr>
            <a:spLocks noChangeShapeType="1"/>
          </p:cNvSpPr>
          <p:nvPr/>
        </p:nvSpPr>
        <p:spPr bwMode="auto">
          <a:xfrm>
            <a:off x="6242050" y="4889500"/>
            <a:ext cx="0" cy="1905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6" name="Line 208"/>
          <p:cNvSpPr>
            <a:spLocks noChangeShapeType="1"/>
          </p:cNvSpPr>
          <p:nvPr/>
        </p:nvSpPr>
        <p:spPr bwMode="auto">
          <a:xfrm>
            <a:off x="6113463" y="5549900"/>
            <a:ext cx="0" cy="152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7" name="Line 209"/>
          <p:cNvSpPr>
            <a:spLocks noChangeShapeType="1"/>
          </p:cNvSpPr>
          <p:nvPr/>
        </p:nvSpPr>
        <p:spPr bwMode="auto">
          <a:xfrm>
            <a:off x="6242050" y="5441950"/>
            <a:ext cx="0" cy="177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8" name="Line 210"/>
          <p:cNvSpPr>
            <a:spLocks noChangeShapeType="1"/>
          </p:cNvSpPr>
          <p:nvPr/>
        </p:nvSpPr>
        <p:spPr bwMode="auto">
          <a:xfrm>
            <a:off x="5972175" y="5441950"/>
            <a:ext cx="0" cy="152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19" name="Line 211"/>
          <p:cNvSpPr>
            <a:spLocks noChangeShapeType="1"/>
          </p:cNvSpPr>
          <p:nvPr/>
        </p:nvSpPr>
        <p:spPr bwMode="auto">
          <a:xfrm flipH="1">
            <a:off x="6038850" y="563245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0" name="Oval 212"/>
          <p:cNvSpPr>
            <a:spLocks noChangeArrowheads="1"/>
          </p:cNvSpPr>
          <p:nvPr/>
        </p:nvSpPr>
        <p:spPr bwMode="auto">
          <a:xfrm>
            <a:off x="5903914" y="5594351"/>
            <a:ext cx="134937"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1" name="Oval 213"/>
          <p:cNvSpPr>
            <a:spLocks noChangeArrowheads="1"/>
          </p:cNvSpPr>
          <p:nvPr/>
        </p:nvSpPr>
        <p:spPr bwMode="auto">
          <a:xfrm>
            <a:off x="5903914" y="5873751"/>
            <a:ext cx="134937"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2" name="Line 214"/>
          <p:cNvSpPr>
            <a:spLocks noChangeShapeType="1"/>
          </p:cNvSpPr>
          <p:nvPr/>
        </p:nvSpPr>
        <p:spPr bwMode="auto">
          <a:xfrm flipH="1">
            <a:off x="5903913" y="563245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3" name="Line 215"/>
          <p:cNvSpPr>
            <a:spLocks noChangeShapeType="1"/>
          </p:cNvSpPr>
          <p:nvPr/>
        </p:nvSpPr>
        <p:spPr bwMode="auto">
          <a:xfrm flipH="1">
            <a:off x="6175375" y="574040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4" name="Oval 216"/>
          <p:cNvSpPr>
            <a:spLocks noChangeArrowheads="1"/>
          </p:cNvSpPr>
          <p:nvPr/>
        </p:nvSpPr>
        <p:spPr bwMode="auto">
          <a:xfrm>
            <a:off x="6038851" y="5702301"/>
            <a:ext cx="136525"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5" name="Oval 217"/>
          <p:cNvSpPr>
            <a:spLocks noChangeArrowheads="1"/>
          </p:cNvSpPr>
          <p:nvPr/>
        </p:nvSpPr>
        <p:spPr bwMode="auto">
          <a:xfrm>
            <a:off x="6038851" y="5981701"/>
            <a:ext cx="136525"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6" name="Line 218"/>
          <p:cNvSpPr>
            <a:spLocks noChangeShapeType="1"/>
          </p:cNvSpPr>
          <p:nvPr/>
        </p:nvSpPr>
        <p:spPr bwMode="auto">
          <a:xfrm flipH="1">
            <a:off x="6038850" y="574040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7" name="Line 219"/>
          <p:cNvSpPr>
            <a:spLocks noChangeShapeType="1"/>
          </p:cNvSpPr>
          <p:nvPr/>
        </p:nvSpPr>
        <p:spPr bwMode="auto">
          <a:xfrm flipH="1">
            <a:off x="6310313" y="563245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8" name="Oval 220"/>
          <p:cNvSpPr>
            <a:spLocks noChangeArrowheads="1"/>
          </p:cNvSpPr>
          <p:nvPr/>
        </p:nvSpPr>
        <p:spPr bwMode="auto">
          <a:xfrm>
            <a:off x="6175375" y="5594351"/>
            <a:ext cx="134938"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29" name="Oval 221"/>
          <p:cNvSpPr>
            <a:spLocks noChangeArrowheads="1"/>
          </p:cNvSpPr>
          <p:nvPr/>
        </p:nvSpPr>
        <p:spPr bwMode="auto">
          <a:xfrm>
            <a:off x="6175375" y="5873751"/>
            <a:ext cx="134938" cy="74613"/>
          </a:xfrm>
          <a:prstGeom prst="ellipse">
            <a:avLst/>
          </a:prstGeom>
          <a:solidFill>
            <a:srgbClr val="00004C"/>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30" name="Line 222"/>
          <p:cNvSpPr>
            <a:spLocks noChangeShapeType="1"/>
          </p:cNvSpPr>
          <p:nvPr/>
        </p:nvSpPr>
        <p:spPr bwMode="auto">
          <a:xfrm flipH="1">
            <a:off x="6175375" y="5632450"/>
            <a:ext cx="0" cy="27305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31" name="Rectangle 223"/>
          <p:cNvSpPr>
            <a:spLocks noChangeArrowheads="1"/>
          </p:cNvSpPr>
          <p:nvPr/>
        </p:nvSpPr>
        <p:spPr bwMode="auto">
          <a:xfrm>
            <a:off x="5886450" y="3340100"/>
            <a:ext cx="46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00004C"/>
                </a:solidFill>
                <a:latin typeface="Helvetica" panose="020B0604020202020204" pitchFamily="34" charset="0"/>
              </a:rPr>
              <a:t>SU</a:t>
            </a:r>
            <a:endParaRPr lang="en-US" altLang="en-US" sz="1400" b="1">
              <a:solidFill>
                <a:srgbClr val="00004C"/>
              </a:solidFill>
              <a:latin typeface="Helvetica" panose="020B0604020202020204" pitchFamily="34" charset="0"/>
            </a:endParaRPr>
          </a:p>
        </p:txBody>
      </p:sp>
      <p:sp>
        <p:nvSpPr>
          <p:cNvPr id="68832" name="Rectangle 224"/>
          <p:cNvSpPr>
            <a:spLocks noChangeArrowheads="1"/>
          </p:cNvSpPr>
          <p:nvPr/>
        </p:nvSpPr>
        <p:spPr bwMode="auto">
          <a:xfrm>
            <a:off x="7278689" y="3530600"/>
            <a:ext cx="477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FFFF"/>
                </a:solidFill>
                <a:latin typeface="Helvetica" panose="020B0604020202020204" pitchFamily="34" charset="0"/>
              </a:rPr>
              <a:t>TM</a:t>
            </a:r>
            <a:endParaRPr lang="en-US" altLang="en-US" sz="1400" b="1">
              <a:solidFill>
                <a:srgbClr val="FFFFFF"/>
              </a:solidFill>
              <a:latin typeface="Helvetica" panose="020B0604020202020204" pitchFamily="34" charset="0"/>
            </a:endParaRPr>
          </a:p>
        </p:txBody>
      </p:sp>
      <p:sp>
        <p:nvSpPr>
          <p:cNvPr id="68833" name="Line 225"/>
          <p:cNvSpPr>
            <a:spLocks noChangeShapeType="1"/>
          </p:cNvSpPr>
          <p:nvPr/>
        </p:nvSpPr>
        <p:spPr bwMode="auto">
          <a:xfrm flipV="1">
            <a:off x="6524626" y="3721100"/>
            <a:ext cx="790575" cy="292100"/>
          </a:xfrm>
          <a:prstGeom prst="line">
            <a:avLst/>
          </a:prstGeom>
          <a:noFill/>
          <a:ln w="9525">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68834" name="Rectangle 226"/>
          <p:cNvSpPr>
            <a:spLocks noChangeArrowheads="1"/>
          </p:cNvSpPr>
          <p:nvPr/>
        </p:nvSpPr>
        <p:spPr bwMode="auto">
          <a:xfrm>
            <a:off x="6397625" y="5264150"/>
            <a:ext cx="476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1600" b="1">
                <a:solidFill>
                  <a:srgbClr val="FFFFFF"/>
                </a:solidFill>
                <a:latin typeface="Helvetica" panose="020B0604020202020204" pitchFamily="34" charset="0"/>
              </a:rPr>
              <a:t>CD</a:t>
            </a:r>
          </a:p>
        </p:txBody>
      </p:sp>
      <p:sp>
        <p:nvSpPr>
          <p:cNvPr id="68835" name="Line 227"/>
          <p:cNvSpPr>
            <a:spLocks noChangeShapeType="1"/>
          </p:cNvSpPr>
          <p:nvPr/>
        </p:nvSpPr>
        <p:spPr bwMode="auto">
          <a:xfrm>
            <a:off x="1536700" y="939800"/>
            <a:ext cx="91440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1" y="990600"/>
            <a:ext cx="27987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1600200" y="5791201"/>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b="1">
                <a:solidFill>
                  <a:schemeClr val="bg1"/>
                </a:solidFill>
              </a:rPr>
              <a:t>Zhu et al, 2006, Nature 441, 847.</a:t>
            </a:r>
            <a:endParaRPr lang="en-US" altLang="en-US" sz="1800" b="1">
              <a:solidFill>
                <a:schemeClr val="bg1"/>
              </a:solidFill>
            </a:endParaRPr>
          </a:p>
        </p:txBody>
      </p:sp>
      <p:sp>
        <p:nvSpPr>
          <p:cNvPr id="36868" name="Text Box 4"/>
          <p:cNvSpPr txBox="1">
            <a:spLocks noChangeArrowheads="1"/>
          </p:cNvSpPr>
          <p:nvPr/>
        </p:nvSpPr>
        <p:spPr bwMode="auto">
          <a:xfrm>
            <a:off x="2066926" y="152400"/>
            <a:ext cx="799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FFFF00"/>
                </a:solidFill>
              </a:rPr>
              <a:t>Antibodies that bind to HIV spikes neutralize the virus</a:t>
            </a:r>
            <a:endParaRPr lang="en-US" altLang="en-US">
              <a:solidFill>
                <a:srgbClr val="FFFF00"/>
              </a:solidFill>
              <a:latin typeface="Times" panose="02020603050405020304" pitchFamily="18" charset="0"/>
            </a:endParaRPr>
          </a:p>
        </p:txBody>
      </p:sp>
      <p:sp>
        <p:nvSpPr>
          <p:cNvPr id="36869" name="Text Box 5"/>
          <p:cNvSpPr txBox="1">
            <a:spLocks noChangeArrowheads="1"/>
          </p:cNvSpPr>
          <p:nvPr/>
        </p:nvSpPr>
        <p:spPr bwMode="auto">
          <a:xfrm>
            <a:off x="6994525" y="2270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latin typeface="Times" panose="02020603050405020304" pitchFamily="18" charset="0"/>
            </a:endParaRPr>
          </a:p>
        </p:txBody>
      </p:sp>
      <p:pic>
        <p:nvPicPr>
          <p:cNvPr id="36870" name="Picture 6" descr="fig 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87426"/>
            <a:ext cx="41910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p:cNvSpPr txBox="1">
            <a:spLocks noChangeArrowheads="1"/>
          </p:cNvSpPr>
          <p:nvPr/>
        </p:nvSpPr>
        <p:spPr bwMode="auto">
          <a:xfrm>
            <a:off x="8763000" y="2755900"/>
            <a:ext cx="190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b="1">
                <a:solidFill>
                  <a:srgbClr val="FFFFFF"/>
                </a:solidFill>
              </a:rPr>
              <a:t>Zanetti et al, 2006, PLoS Path Aug;2(8):e83</a:t>
            </a:r>
            <a:endParaRPr lang="en-US" altLang="en-US">
              <a:solidFill>
                <a:srgbClr val="FFFFFF"/>
              </a:solidFill>
              <a:latin typeface="Verdana" panose="020B0604030504040204" pitchFamily="34" charset="0"/>
            </a:endParaRPr>
          </a:p>
        </p:txBody>
      </p:sp>
      <p:sp>
        <p:nvSpPr>
          <p:cNvPr id="36872" name="Text Box 8"/>
          <p:cNvSpPr txBox="1">
            <a:spLocks noChangeArrowheads="1"/>
          </p:cNvSpPr>
          <p:nvPr/>
        </p:nvSpPr>
        <p:spPr bwMode="auto">
          <a:xfrm>
            <a:off x="6842125" y="5076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pic>
        <p:nvPicPr>
          <p:cNvPr id="36873" name="Picture 9" descr="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33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10"/>
          <p:cNvSpPr txBox="1">
            <a:spLocks noChangeArrowheads="1"/>
          </p:cNvSpPr>
          <p:nvPr/>
        </p:nvSpPr>
        <p:spPr bwMode="auto">
          <a:xfrm>
            <a:off x="7620000" y="61722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1600" b="1">
                <a:solidFill>
                  <a:srgbClr val="FFFFFF"/>
                </a:solidFill>
              </a:rPr>
              <a:t>Liu et al, 2008, Nature 455, 7209.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1754188"/>
            <a:ext cx="7747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502478" y="3169906"/>
            <a:ext cx="1800493" cy="369332"/>
          </a:xfrm>
          <a:prstGeom prst="rect">
            <a:avLst/>
          </a:prstGeom>
        </p:spPr>
        <p:txBody>
          <a:bodyPr wrap="none">
            <a:spAutoFit/>
          </a:bodyPr>
          <a:lstStyle/>
          <a:p>
            <a:r>
              <a:rPr lang="en-US" b="1" dirty="0">
                <a:solidFill>
                  <a:schemeClr val="accent2">
                    <a:lumMod val="50000"/>
                  </a:schemeClr>
                </a:solidFill>
              </a:rPr>
              <a:t>←←←←← T20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vnglns">
  <a:themeElements>
    <a:clrScheme name="">
      <a:dk1>
        <a:srgbClr val="000000"/>
      </a:dk1>
      <a:lt1>
        <a:srgbClr val="FFFFFF"/>
      </a:lt1>
      <a:dk2>
        <a:srgbClr val="00279F"/>
      </a:dk2>
      <a:lt2>
        <a:srgbClr val="FAFD00"/>
      </a:lt2>
      <a:accent1>
        <a:srgbClr val="FE9B03"/>
      </a:accent1>
      <a:accent2>
        <a:srgbClr val="FF0000"/>
      </a:accent2>
      <a:accent3>
        <a:srgbClr val="AAACCD"/>
      </a:accent3>
      <a:accent4>
        <a:srgbClr val="DADADA"/>
      </a:accent4>
      <a:accent5>
        <a:srgbClr val="FECBAA"/>
      </a:accent5>
      <a:accent6>
        <a:srgbClr val="E70000"/>
      </a:accent6>
      <a:hlink>
        <a:srgbClr val="00FF00"/>
      </a:hlink>
      <a:folHlink>
        <a:srgbClr val="CF0E30"/>
      </a:folHlink>
    </a:clrScheme>
    <a:fontScheme name="movngl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vngl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826</Words>
  <Application>Microsoft Office PowerPoint</Application>
  <PresentationFormat>Widescreen</PresentationFormat>
  <Paragraphs>137</Paragraphs>
  <Slides>32</Slides>
  <Notes>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32</vt:i4>
      </vt:variant>
    </vt:vector>
  </HeadingPairs>
  <TitlesOfParts>
    <vt:vector size="50" baseType="lpstr">
      <vt:lpstr>ＭＳ Ｐゴシック</vt:lpstr>
      <vt:lpstr>ＭＳ Ｐゴシック</vt:lpstr>
      <vt:lpstr>Arial</vt:lpstr>
      <vt:lpstr>Book Antiqua</vt:lpstr>
      <vt:lpstr>Calibri</vt:lpstr>
      <vt:lpstr>Calibri Light</vt:lpstr>
      <vt:lpstr>Helvetica</vt:lpstr>
      <vt:lpstr>Optima</vt:lpstr>
      <vt:lpstr>Times</vt:lpstr>
      <vt:lpstr>Times New Roman</vt:lpstr>
      <vt:lpstr>Verdana</vt:lpstr>
      <vt:lpstr>Office Theme</vt:lpstr>
      <vt:lpstr>movnglns</vt:lpstr>
      <vt:lpstr>16_Office Theme</vt:lpstr>
      <vt:lpstr>18_Office Theme</vt:lpstr>
      <vt:lpstr>19_Office Theme</vt:lpstr>
      <vt:lpstr>Default Design</vt:lpstr>
      <vt:lpstr>1_Blank</vt:lpstr>
      <vt:lpstr>Lecture     -  Dec 1, 2015</vt:lpstr>
      <vt:lpstr>What was unusual about the bone marrow stem cells transplanted into the “Berlin patient” Timothy Brown?</vt:lpstr>
      <vt:lpstr>What do we hope to learn today?</vt:lpstr>
      <vt:lpstr> Families of Viruses</vt:lpstr>
      <vt:lpstr>PowerPoint Presentation</vt:lpstr>
      <vt:lpstr>PowerPoint Presentation</vt:lpstr>
      <vt:lpstr>PowerPoint Presentation</vt:lpstr>
      <vt:lpstr>PowerPoint Presentation</vt:lpstr>
      <vt:lpstr>PowerPoint Presentation</vt:lpstr>
      <vt:lpstr>Envelope Glycoprotein Complex  is “Spring-Loaded”    </vt:lpstr>
      <vt:lpstr>Envelope Glycoprotein Complex is “Spring-Loaded”    -continued</vt:lpstr>
      <vt:lpstr>PowerPoint Presentation</vt:lpstr>
      <vt:lpstr>Alternate co-receptors</vt:lpstr>
      <vt:lpstr>CCR5  -  an interesting protein</vt:lpstr>
      <vt:lpstr>CCR5 “knockout humans”  -  an interesting story</vt:lpstr>
      <vt:lpstr>What’s with Δ32?</vt:lpstr>
      <vt:lpstr>Timothy Brown   -   the Berlin Patient</vt:lpstr>
      <vt:lpstr>     Targeting receptor-mediated entry    for development of anti-virals</vt:lpstr>
      <vt:lpstr>&gt;20 drugs are currently licensed for the      treatment of HIV-1 infection</vt:lpstr>
      <vt:lpstr> New Targets for Ongoing   Drug Development Efforts</vt:lpstr>
      <vt:lpstr>    Targeting receptor-mediated entry    for development of anti-virals</vt:lpstr>
      <vt:lpstr>Small Molecule Inhibitors</vt:lpstr>
      <vt:lpstr>Antibodies directed to receptor</vt:lpstr>
      <vt:lpstr>Receptor Decoys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Humble Conclusion of Matt   Gardner and Michael Farzan</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Desrosiers, Ronald Charles</dc:creator>
  <cp:lastModifiedBy>Desrosiers, Ronald Charles</cp:lastModifiedBy>
  <cp:revision>35</cp:revision>
  <cp:lastPrinted>2015-11-04T19:28:02Z</cp:lastPrinted>
  <dcterms:created xsi:type="dcterms:W3CDTF">2015-11-04T17:19:18Z</dcterms:created>
  <dcterms:modified xsi:type="dcterms:W3CDTF">2015-11-19T21:37:15Z</dcterms:modified>
</cp:coreProperties>
</file>